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6" r:id="rId3"/>
    <p:sldId id="297" r:id="rId4"/>
    <p:sldId id="310" r:id="rId5"/>
    <p:sldId id="308" r:id="rId6"/>
    <p:sldId id="309" r:id="rId7"/>
    <p:sldId id="302" r:id="rId8"/>
    <p:sldId id="307" r:id="rId9"/>
    <p:sldId id="303" r:id="rId10"/>
    <p:sldId id="304" r:id="rId11"/>
    <p:sldId id="311" r:id="rId12"/>
    <p:sldId id="312" r:id="rId13"/>
    <p:sldId id="313" r:id="rId14"/>
    <p:sldId id="305" r:id="rId15"/>
    <p:sldId id="306" r:id="rId16"/>
    <p:sldId id="295" r:id="rId17"/>
  </p:sldIdLst>
  <p:sldSz cx="12192000" cy="6858000"/>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2" autoAdjust="0"/>
    <p:restoredTop sz="94660"/>
  </p:normalViewPr>
  <p:slideViewPr>
    <p:cSldViewPr snapToGrid="0">
      <p:cViewPr varScale="1">
        <p:scale>
          <a:sx n="76" d="100"/>
          <a:sy n="76" d="100"/>
        </p:scale>
        <p:origin x="67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EC386-DB22-4C6B-AA42-5A6FE1C2DB5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84C6FAE-790C-412E-B478-F7AD3406DF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36D0B6F-79E6-442F-9929-263651B24D00}"/>
              </a:ext>
            </a:extLst>
          </p:cNvPr>
          <p:cNvSpPr>
            <a:spLocks noGrp="1"/>
          </p:cNvSpPr>
          <p:nvPr>
            <p:ph type="dt" sz="half" idx="10"/>
          </p:nvPr>
        </p:nvSpPr>
        <p:spPr/>
        <p:txBody>
          <a:bodyPr/>
          <a:lstStyle/>
          <a:p>
            <a:fld id="{A3E49BDC-9F7C-468E-8EB6-A41B10CC8546}" type="datetimeFigureOut">
              <a:rPr lang="en-US" smtClean="0"/>
              <a:t>2/3/2022</a:t>
            </a:fld>
            <a:endParaRPr lang="en-US"/>
          </a:p>
        </p:txBody>
      </p:sp>
      <p:sp>
        <p:nvSpPr>
          <p:cNvPr id="5" name="Footer Placeholder 4">
            <a:extLst>
              <a:ext uri="{FF2B5EF4-FFF2-40B4-BE49-F238E27FC236}">
                <a16:creationId xmlns:a16="http://schemas.microsoft.com/office/drawing/2014/main" id="{9F6CB4E3-6F46-4273-BBFA-C18F2DD4C9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0A0234-5DB7-4BF5-9809-1B849CB2C22D}"/>
              </a:ext>
            </a:extLst>
          </p:cNvPr>
          <p:cNvSpPr>
            <a:spLocks noGrp="1"/>
          </p:cNvSpPr>
          <p:nvPr>
            <p:ph type="sldNum" sz="quarter" idx="12"/>
          </p:nvPr>
        </p:nvSpPr>
        <p:spPr/>
        <p:txBody>
          <a:bodyPr/>
          <a:lstStyle/>
          <a:p>
            <a:fld id="{4B86B855-96EB-4FBF-AF6E-29CC474A5D9E}" type="slidenum">
              <a:rPr lang="en-US" smtClean="0"/>
              <a:t>‹#›</a:t>
            </a:fld>
            <a:endParaRPr lang="en-US"/>
          </a:p>
        </p:txBody>
      </p:sp>
    </p:spTree>
    <p:extLst>
      <p:ext uri="{BB962C8B-B14F-4D97-AF65-F5344CB8AC3E}">
        <p14:creationId xmlns:p14="http://schemas.microsoft.com/office/powerpoint/2010/main" val="2327511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A7214-647E-4101-B564-B951367F3E1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092DF4F-FB65-452D-BCF5-D143204D396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049907-8C3F-4F2A-A97F-88C332891EFF}"/>
              </a:ext>
            </a:extLst>
          </p:cNvPr>
          <p:cNvSpPr>
            <a:spLocks noGrp="1"/>
          </p:cNvSpPr>
          <p:nvPr>
            <p:ph type="dt" sz="half" idx="10"/>
          </p:nvPr>
        </p:nvSpPr>
        <p:spPr/>
        <p:txBody>
          <a:bodyPr/>
          <a:lstStyle/>
          <a:p>
            <a:fld id="{A3E49BDC-9F7C-468E-8EB6-A41B10CC8546}" type="datetimeFigureOut">
              <a:rPr lang="en-US" smtClean="0"/>
              <a:t>2/3/2022</a:t>
            </a:fld>
            <a:endParaRPr lang="en-US"/>
          </a:p>
        </p:txBody>
      </p:sp>
      <p:sp>
        <p:nvSpPr>
          <p:cNvPr id="5" name="Footer Placeholder 4">
            <a:extLst>
              <a:ext uri="{FF2B5EF4-FFF2-40B4-BE49-F238E27FC236}">
                <a16:creationId xmlns:a16="http://schemas.microsoft.com/office/drawing/2014/main" id="{191B0720-3CED-43FB-97BE-9CA0D29AFC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52E878-FEEA-4F99-9E3A-7BA1C6C0E9E5}"/>
              </a:ext>
            </a:extLst>
          </p:cNvPr>
          <p:cNvSpPr>
            <a:spLocks noGrp="1"/>
          </p:cNvSpPr>
          <p:nvPr>
            <p:ph type="sldNum" sz="quarter" idx="12"/>
          </p:nvPr>
        </p:nvSpPr>
        <p:spPr/>
        <p:txBody>
          <a:bodyPr/>
          <a:lstStyle/>
          <a:p>
            <a:fld id="{4B86B855-96EB-4FBF-AF6E-29CC474A5D9E}" type="slidenum">
              <a:rPr lang="en-US" smtClean="0"/>
              <a:t>‹#›</a:t>
            </a:fld>
            <a:endParaRPr lang="en-US"/>
          </a:p>
        </p:txBody>
      </p:sp>
    </p:spTree>
    <p:extLst>
      <p:ext uri="{BB962C8B-B14F-4D97-AF65-F5344CB8AC3E}">
        <p14:creationId xmlns:p14="http://schemas.microsoft.com/office/powerpoint/2010/main" val="1588589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411974D-3BAB-4E7C-87CF-E2926B6A233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C0752BD-3315-4E54-A14A-44CD5148D3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450B46-EB3F-479A-8180-C7079B199AC7}"/>
              </a:ext>
            </a:extLst>
          </p:cNvPr>
          <p:cNvSpPr>
            <a:spLocks noGrp="1"/>
          </p:cNvSpPr>
          <p:nvPr>
            <p:ph type="dt" sz="half" idx="10"/>
          </p:nvPr>
        </p:nvSpPr>
        <p:spPr/>
        <p:txBody>
          <a:bodyPr/>
          <a:lstStyle/>
          <a:p>
            <a:fld id="{A3E49BDC-9F7C-468E-8EB6-A41B10CC8546}" type="datetimeFigureOut">
              <a:rPr lang="en-US" smtClean="0"/>
              <a:t>2/3/2022</a:t>
            </a:fld>
            <a:endParaRPr lang="en-US"/>
          </a:p>
        </p:txBody>
      </p:sp>
      <p:sp>
        <p:nvSpPr>
          <p:cNvPr id="5" name="Footer Placeholder 4">
            <a:extLst>
              <a:ext uri="{FF2B5EF4-FFF2-40B4-BE49-F238E27FC236}">
                <a16:creationId xmlns:a16="http://schemas.microsoft.com/office/drawing/2014/main" id="{0AAE65F9-60A4-4D29-86EA-2B9FE30CE9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2AA719-6ED1-49CB-BC8A-62697702D818}"/>
              </a:ext>
            </a:extLst>
          </p:cNvPr>
          <p:cNvSpPr>
            <a:spLocks noGrp="1"/>
          </p:cNvSpPr>
          <p:nvPr>
            <p:ph type="sldNum" sz="quarter" idx="12"/>
          </p:nvPr>
        </p:nvSpPr>
        <p:spPr/>
        <p:txBody>
          <a:bodyPr/>
          <a:lstStyle/>
          <a:p>
            <a:fld id="{4B86B855-96EB-4FBF-AF6E-29CC474A5D9E}" type="slidenum">
              <a:rPr lang="en-US" smtClean="0"/>
              <a:t>‹#›</a:t>
            </a:fld>
            <a:endParaRPr lang="en-US"/>
          </a:p>
        </p:txBody>
      </p:sp>
    </p:spTree>
    <p:extLst>
      <p:ext uri="{BB962C8B-B14F-4D97-AF65-F5344CB8AC3E}">
        <p14:creationId xmlns:p14="http://schemas.microsoft.com/office/powerpoint/2010/main" val="3859257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D03C5-069A-429F-A07E-5D6313E9B4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27CC31-1D99-4ABC-84B4-AD455515AE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8950BC-64BC-460A-91F9-41E7429BF27A}"/>
              </a:ext>
            </a:extLst>
          </p:cNvPr>
          <p:cNvSpPr>
            <a:spLocks noGrp="1"/>
          </p:cNvSpPr>
          <p:nvPr>
            <p:ph type="dt" sz="half" idx="10"/>
          </p:nvPr>
        </p:nvSpPr>
        <p:spPr/>
        <p:txBody>
          <a:bodyPr/>
          <a:lstStyle/>
          <a:p>
            <a:fld id="{A3E49BDC-9F7C-468E-8EB6-A41B10CC8546}" type="datetimeFigureOut">
              <a:rPr lang="en-US" smtClean="0"/>
              <a:t>2/3/2022</a:t>
            </a:fld>
            <a:endParaRPr lang="en-US"/>
          </a:p>
        </p:txBody>
      </p:sp>
      <p:sp>
        <p:nvSpPr>
          <p:cNvPr id="5" name="Footer Placeholder 4">
            <a:extLst>
              <a:ext uri="{FF2B5EF4-FFF2-40B4-BE49-F238E27FC236}">
                <a16:creationId xmlns:a16="http://schemas.microsoft.com/office/drawing/2014/main" id="{9B958AF4-8AAD-4EDA-9A71-F461EE623D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22E9F7-6AFB-467D-BE77-F13CB9C65A68}"/>
              </a:ext>
            </a:extLst>
          </p:cNvPr>
          <p:cNvSpPr>
            <a:spLocks noGrp="1"/>
          </p:cNvSpPr>
          <p:nvPr>
            <p:ph type="sldNum" sz="quarter" idx="12"/>
          </p:nvPr>
        </p:nvSpPr>
        <p:spPr/>
        <p:txBody>
          <a:bodyPr/>
          <a:lstStyle/>
          <a:p>
            <a:fld id="{4B86B855-96EB-4FBF-AF6E-29CC474A5D9E}" type="slidenum">
              <a:rPr lang="en-US" smtClean="0"/>
              <a:t>‹#›</a:t>
            </a:fld>
            <a:endParaRPr lang="en-US"/>
          </a:p>
        </p:txBody>
      </p:sp>
    </p:spTree>
    <p:extLst>
      <p:ext uri="{BB962C8B-B14F-4D97-AF65-F5344CB8AC3E}">
        <p14:creationId xmlns:p14="http://schemas.microsoft.com/office/powerpoint/2010/main" val="3689274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08DD-A91F-4386-9D68-286194237C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2F5BA0E-40CF-4527-8559-719B32F3C7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DC48F89-F214-49D0-8FF0-725084B0B019}"/>
              </a:ext>
            </a:extLst>
          </p:cNvPr>
          <p:cNvSpPr>
            <a:spLocks noGrp="1"/>
          </p:cNvSpPr>
          <p:nvPr>
            <p:ph type="dt" sz="half" idx="10"/>
          </p:nvPr>
        </p:nvSpPr>
        <p:spPr/>
        <p:txBody>
          <a:bodyPr/>
          <a:lstStyle/>
          <a:p>
            <a:fld id="{A3E49BDC-9F7C-468E-8EB6-A41B10CC8546}" type="datetimeFigureOut">
              <a:rPr lang="en-US" smtClean="0"/>
              <a:t>2/3/2022</a:t>
            </a:fld>
            <a:endParaRPr lang="en-US"/>
          </a:p>
        </p:txBody>
      </p:sp>
      <p:sp>
        <p:nvSpPr>
          <p:cNvPr id="5" name="Footer Placeholder 4">
            <a:extLst>
              <a:ext uri="{FF2B5EF4-FFF2-40B4-BE49-F238E27FC236}">
                <a16:creationId xmlns:a16="http://schemas.microsoft.com/office/drawing/2014/main" id="{87EB1409-8DCA-4ED6-A9D1-7EFD5A0C49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2D868B-87EF-4581-9ACF-5FF95B2570CA}"/>
              </a:ext>
            </a:extLst>
          </p:cNvPr>
          <p:cNvSpPr>
            <a:spLocks noGrp="1"/>
          </p:cNvSpPr>
          <p:nvPr>
            <p:ph type="sldNum" sz="quarter" idx="12"/>
          </p:nvPr>
        </p:nvSpPr>
        <p:spPr/>
        <p:txBody>
          <a:bodyPr/>
          <a:lstStyle/>
          <a:p>
            <a:fld id="{4B86B855-96EB-4FBF-AF6E-29CC474A5D9E}" type="slidenum">
              <a:rPr lang="en-US" smtClean="0"/>
              <a:t>‹#›</a:t>
            </a:fld>
            <a:endParaRPr lang="en-US"/>
          </a:p>
        </p:txBody>
      </p:sp>
    </p:spTree>
    <p:extLst>
      <p:ext uri="{BB962C8B-B14F-4D97-AF65-F5344CB8AC3E}">
        <p14:creationId xmlns:p14="http://schemas.microsoft.com/office/powerpoint/2010/main" val="595651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6AF37-76E2-4EF2-ABD8-A26A686D06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AAFB40-DE9F-4B8B-BCF9-E785566E718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546AA8D-AEB6-41F8-A75C-705EF91A17C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8129C9-ACD6-4EC3-961E-2AFB988C530E}"/>
              </a:ext>
            </a:extLst>
          </p:cNvPr>
          <p:cNvSpPr>
            <a:spLocks noGrp="1"/>
          </p:cNvSpPr>
          <p:nvPr>
            <p:ph type="dt" sz="half" idx="10"/>
          </p:nvPr>
        </p:nvSpPr>
        <p:spPr/>
        <p:txBody>
          <a:bodyPr/>
          <a:lstStyle/>
          <a:p>
            <a:fld id="{A3E49BDC-9F7C-468E-8EB6-A41B10CC8546}" type="datetimeFigureOut">
              <a:rPr lang="en-US" smtClean="0"/>
              <a:t>2/3/2022</a:t>
            </a:fld>
            <a:endParaRPr lang="en-US"/>
          </a:p>
        </p:txBody>
      </p:sp>
      <p:sp>
        <p:nvSpPr>
          <p:cNvPr id="6" name="Footer Placeholder 5">
            <a:extLst>
              <a:ext uri="{FF2B5EF4-FFF2-40B4-BE49-F238E27FC236}">
                <a16:creationId xmlns:a16="http://schemas.microsoft.com/office/drawing/2014/main" id="{DA2F1964-3C92-4A90-AA64-374833CB49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5FC0EA-AAF0-4364-B85E-C76FF00A6A55}"/>
              </a:ext>
            </a:extLst>
          </p:cNvPr>
          <p:cNvSpPr>
            <a:spLocks noGrp="1"/>
          </p:cNvSpPr>
          <p:nvPr>
            <p:ph type="sldNum" sz="quarter" idx="12"/>
          </p:nvPr>
        </p:nvSpPr>
        <p:spPr/>
        <p:txBody>
          <a:bodyPr/>
          <a:lstStyle/>
          <a:p>
            <a:fld id="{4B86B855-96EB-4FBF-AF6E-29CC474A5D9E}" type="slidenum">
              <a:rPr lang="en-US" smtClean="0"/>
              <a:t>‹#›</a:t>
            </a:fld>
            <a:endParaRPr lang="en-US"/>
          </a:p>
        </p:txBody>
      </p:sp>
    </p:spTree>
    <p:extLst>
      <p:ext uri="{BB962C8B-B14F-4D97-AF65-F5344CB8AC3E}">
        <p14:creationId xmlns:p14="http://schemas.microsoft.com/office/powerpoint/2010/main" val="4062932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35065-861F-44A9-A353-B221B946ACF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EA6C97A-D239-4E2A-A7AA-846D214B70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15A881-69FA-42E8-8263-0992096F643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2FC06C8-12C3-4580-85B1-A429F94D84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15E27C-1EDF-4117-8D4D-494E781E90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90E4F7A-779B-48FC-8000-C314E9DAF8F2}"/>
              </a:ext>
            </a:extLst>
          </p:cNvPr>
          <p:cNvSpPr>
            <a:spLocks noGrp="1"/>
          </p:cNvSpPr>
          <p:nvPr>
            <p:ph type="dt" sz="half" idx="10"/>
          </p:nvPr>
        </p:nvSpPr>
        <p:spPr/>
        <p:txBody>
          <a:bodyPr/>
          <a:lstStyle/>
          <a:p>
            <a:fld id="{A3E49BDC-9F7C-468E-8EB6-A41B10CC8546}" type="datetimeFigureOut">
              <a:rPr lang="en-US" smtClean="0"/>
              <a:t>2/3/2022</a:t>
            </a:fld>
            <a:endParaRPr lang="en-US"/>
          </a:p>
        </p:txBody>
      </p:sp>
      <p:sp>
        <p:nvSpPr>
          <p:cNvPr id="8" name="Footer Placeholder 7">
            <a:extLst>
              <a:ext uri="{FF2B5EF4-FFF2-40B4-BE49-F238E27FC236}">
                <a16:creationId xmlns:a16="http://schemas.microsoft.com/office/drawing/2014/main" id="{C05D211F-B05D-4655-86E9-E510CF2A04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FB92018-5225-4B40-B6FC-857996F62CBA}"/>
              </a:ext>
            </a:extLst>
          </p:cNvPr>
          <p:cNvSpPr>
            <a:spLocks noGrp="1"/>
          </p:cNvSpPr>
          <p:nvPr>
            <p:ph type="sldNum" sz="quarter" idx="12"/>
          </p:nvPr>
        </p:nvSpPr>
        <p:spPr/>
        <p:txBody>
          <a:bodyPr/>
          <a:lstStyle/>
          <a:p>
            <a:fld id="{4B86B855-96EB-4FBF-AF6E-29CC474A5D9E}" type="slidenum">
              <a:rPr lang="en-US" smtClean="0"/>
              <a:t>‹#›</a:t>
            </a:fld>
            <a:endParaRPr lang="en-US"/>
          </a:p>
        </p:txBody>
      </p:sp>
    </p:spTree>
    <p:extLst>
      <p:ext uri="{BB962C8B-B14F-4D97-AF65-F5344CB8AC3E}">
        <p14:creationId xmlns:p14="http://schemas.microsoft.com/office/powerpoint/2010/main" val="3832111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1FFD8-2274-4BB5-AED9-59799EE569C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874376E-AFC2-4CD4-9425-28D4098F09DD}"/>
              </a:ext>
            </a:extLst>
          </p:cNvPr>
          <p:cNvSpPr>
            <a:spLocks noGrp="1"/>
          </p:cNvSpPr>
          <p:nvPr>
            <p:ph type="dt" sz="half" idx="10"/>
          </p:nvPr>
        </p:nvSpPr>
        <p:spPr/>
        <p:txBody>
          <a:bodyPr/>
          <a:lstStyle/>
          <a:p>
            <a:fld id="{A3E49BDC-9F7C-468E-8EB6-A41B10CC8546}" type="datetimeFigureOut">
              <a:rPr lang="en-US" smtClean="0"/>
              <a:t>2/3/2022</a:t>
            </a:fld>
            <a:endParaRPr lang="en-US"/>
          </a:p>
        </p:txBody>
      </p:sp>
      <p:sp>
        <p:nvSpPr>
          <p:cNvPr id="4" name="Footer Placeholder 3">
            <a:extLst>
              <a:ext uri="{FF2B5EF4-FFF2-40B4-BE49-F238E27FC236}">
                <a16:creationId xmlns:a16="http://schemas.microsoft.com/office/drawing/2014/main" id="{4305D004-E3C6-47EF-9964-50A7ED78460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E4AEBD-925F-4BA9-9C8A-98E13E47BF6E}"/>
              </a:ext>
            </a:extLst>
          </p:cNvPr>
          <p:cNvSpPr>
            <a:spLocks noGrp="1"/>
          </p:cNvSpPr>
          <p:nvPr>
            <p:ph type="sldNum" sz="quarter" idx="12"/>
          </p:nvPr>
        </p:nvSpPr>
        <p:spPr/>
        <p:txBody>
          <a:bodyPr/>
          <a:lstStyle/>
          <a:p>
            <a:fld id="{4B86B855-96EB-4FBF-AF6E-29CC474A5D9E}" type="slidenum">
              <a:rPr lang="en-US" smtClean="0"/>
              <a:t>‹#›</a:t>
            </a:fld>
            <a:endParaRPr lang="en-US"/>
          </a:p>
        </p:txBody>
      </p:sp>
    </p:spTree>
    <p:extLst>
      <p:ext uri="{BB962C8B-B14F-4D97-AF65-F5344CB8AC3E}">
        <p14:creationId xmlns:p14="http://schemas.microsoft.com/office/powerpoint/2010/main" val="1191456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12D318E-520A-41CA-B9C1-E70CD69DD704}"/>
              </a:ext>
            </a:extLst>
          </p:cNvPr>
          <p:cNvSpPr>
            <a:spLocks noGrp="1"/>
          </p:cNvSpPr>
          <p:nvPr>
            <p:ph type="dt" sz="half" idx="10"/>
          </p:nvPr>
        </p:nvSpPr>
        <p:spPr/>
        <p:txBody>
          <a:bodyPr/>
          <a:lstStyle/>
          <a:p>
            <a:fld id="{A3E49BDC-9F7C-468E-8EB6-A41B10CC8546}" type="datetimeFigureOut">
              <a:rPr lang="en-US" smtClean="0"/>
              <a:t>2/3/2022</a:t>
            </a:fld>
            <a:endParaRPr lang="en-US"/>
          </a:p>
        </p:txBody>
      </p:sp>
      <p:sp>
        <p:nvSpPr>
          <p:cNvPr id="3" name="Footer Placeholder 2">
            <a:extLst>
              <a:ext uri="{FF2B5EF4-FFF2-40B4-BE49-F238E27FC236}">
                <a16:creationId xmlns:a16="http://schemas.microsoft.com/office/drawing/2014/main" id="{47B2985A-6BBE-4BBD-93EE-977BC04BB0E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9350C0A-6233-4F80-BD56-B36C7BEA7817}"/>
              </a:ext>
            </a:extLst>
          </p:cNvPr>
          <p:cNvSpPr>
            <a:spLocks noGrp="1"/>
          </p:cNvSpPr>
          <p:nvPr>
            <p:ph type="sldNum" sz="quarter" idx="12"/>
          </p:nvPr>
        </p:nvSpPr>
        <p:spPr/>
        <p:txBody>
          <a:bodyPr/>
          <a:lstStyle/>
          <a:p>
            <a:fld id="{4B86B855-96EB-4FBF-AF6E-29CC474A5D9E}" type="slidenum">
              <a:rPr lang="en-US" smtClean="0"/>
              <a:t>‹#›</a:t>
            </a:fld>
            <a:endParaRPr lang="en-US"/>
          </a:p>
        </p:txBody>
      </p:sp>
    </p:spTree>
    <p:extLst>
      <p:ext uri="{BB962C8B-B14F-4D97-AF65-F5344CB8AC3E}">
        <p14:creationId xmlns:p14="http://schemas.microsoft.com/office/powerpoint/2010/main" val="173467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975A0-CEDF-43C7-89B1-E322AE958A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4A643C0-55E4-4C95-8F01-3057FA0016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989C8EA-5DBD-493C-8563-F744DDFDA8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86570C-9076-48EB-8C10-18782D1ACDDE}"/>
              </a:ext>
            </a:extLst>
          </p:cNvPr>
          <p:cNvSpPr>
            <a:spLocks noGrp="1"/>
          </p:cNvSpPr>
          <p:nvPr>
            <p:ph type="dt" sz="half" idx="10"/>
          </p:nvPr>
        </p:nvSpPr>
        <p:spPr/>
        <p:txBody>
          <a:bodyPr/>
          <a:lstStyle/>
          <a:p>
            <a:fld id="{A3E49BDC-9F7C-468E-8EB6-A41B10CC8546}" type="datetimeFigureOut">
              <a:rPr lang="en-US" smtClean="0"/>
              <a:t>2/3/2022</a:t>
            </a:fld>
            <a:endParaRPr lang="en-US"/>
          </a:p>
        </p:txBody>
      </p:sp>
      <p:sp>
        <p:nvSpPr>
          <p:cNvPr id="6" name="Footer Placeholder 5">
            <a:extLst>
              <a:ext uri="{FF2B5EF4-FFF2-40B4-BE49-F238E27FC236}">
                <a16:creationId xmlns:a16="http://schemas.microsoft.com/office/drawing/2014/main" id="{345CEFE5-FB32-4700-8026-710B48F520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C39A1C-FEE6-4898-9F5A-2E08EA8EEA62}"/>
              </a:ext>
            </a:extLst>
          </p:cNvPr>
          <p:cNvSpPr>
            <a:spLocks noGrp="1"/>
          </p:cNvSpPr>
          <p:nvPr>
            <p:ph type="sldNum" sz="quarter" idx="12"/>
          </p:nvPr>
        </p:nvSpPr>
        <p:spPr/>
        <p:txBody>
          <a:bodyPr/>
          <a:lstStyle/>
          <a:p>
            <a:fld id="{4B86B855-96EB-4FBF-AF6E-29CC474A5D9E}" type="slidenum">
              <a:rPr lang="en-US" smtClean="0"/>
              <a:t>‹#›</a:t>
            </a:fld>
            <a:endParaRPr lang="en-US"/>
          </a:p>
        </p:txBody>
      </p:sp>
    </p:spTree>
    <p:extLst>
      <p:ext uri="{BB962C8B-B14F-4D97-AF65-F5344CB8AC3E}">
        <p14:creationId xmlns:p14="http://schemas.microsoft.com/office/powerpoint/2010/main" val="653607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DADFF-2E04-40DF-83CB-5649EFEE0D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FAE574-C136-47AA-9C19-5E6A35AC9F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666A796-3C5B-45A7-92D0-0C384287C2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442262-74CD-4998-A069-74827A6F8BB1}"/>
              </a:ext>
            </a:extLst>
          </p:cNvPr>
          <p:cNvSpPr>
            <a:spLocks noGrp="1"/>
          </p:cNvSpPr>
          <p:nvPr>
            <p:ph type="dt" sz="half" idx="10"/>
          </p:nvPr>
        </p:nvSpPr>
        <p:spPr/>
        <p:txBody>
          <a:bodyPr/>
          <a:lstStyle/>
          <a:p>
            <a:fld id="{A3E49BDC-9F7C-468E-8EB6-A41B10CC8546}" type="datetimeFigureOut">
              <a:rPr lang="en-US" smtClean="0"/>
              <a:t>2/3/2022</a:t>
            </a:fld>
            <a:endParaRPr lang="en-US"/>
          </a:p>
        </p:txBody>
      </p:sp>
      <p:sp>
        <p:nvSpPr>
          <p:cNvPr id="6" name="Footer Placeholder 5">
            <a:extLst>
              <a:ext uri="{FF2B5EF4-FFF2-40B4-BE49-F238E27FC236}">
                <a16:creationId xmlns:a16="http://schemas.microsoft.com/office/drawing/2014/main" id="{EAEE0A2F-ED0B-4EA4-B828-47B6E324C3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3C42B8-0E08-4468-BB90-0CE2B324EE21}"/>
              </a:ext>
            </a:extLst>
          </p:cNvPr>
          <p:cNvSpPr>
            <a:spLocks noGrp="1"/>
          </p:cNvSpPr>
          <p:nvPr>
            <p:ph type="sldNum" sz="quarter" idx="12"/>
          </p:nvPr>
        </p:nvSpPr>
        <p:spPr/>
        <p:txBody>
          <a:bodyPr/>
          <a:lstStyle/>
          <a:p>
            <a:fld id="{4B86B855-96EB-4FBF-AF6E-29CC474A5D9E}" type="slidenum">
              <a:rPr lang="en-US" smtClean="0"/>
              <a:t>‹#›</a:t>
            </a:fld>
            <a:endParaRPr lang="en-US"/>
          </a:p>
        </p:txBody>
      </p:sp>
    </p:spTree>
    <p:extLst>
      <p:ext uri="{BB962C8B-B14F-4D97-AF65-F5344CB8AC3E}">
        <p14:creationId xmlns:p14="http://schemas.microsoft.com/office/powerpoint/2010/main" val="1697201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A22E3CA-DC45-46D9-89D0-DB8C695D41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D23087E-C8BD-4F9D-AE36-6B5CC84C52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CC9AFD-9BF6-4DD9-B57E-9025333564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E49BDC-9F7C-468E-8EB6-A41B10CC8546}" type="datetimeFigureOut">
              <a:rPr lang="en-US" smtClean="0"/>
              <a:t>2/3/2022</a:t>
            </a:fld>
            <a:endParaRPr lang="en-US"/>
          </a:p>
        </p:txBody>
      </p:sp>
      <p:sp>
        <p:nvSpPr>
          <p:cNvPr id="5" name="Footer Placeholder 4">
            <a:extLst>
              <a:ext uri="{FF2B5EF4-FFF2-40B4-BE49-F238E27FC236}">
                <a16:creationId xmlns:a16="http://schemas.microsoft.com/office/drawing/2014/main" id="{1BB7014E-F26F-45E5-8F54-B8F5C7D9AA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E576EC6-0BD4-4786-AF8A-332C80702A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86B855-96EB-4FBF-AF6E-29CC474A5D9E}" type="slidenum">
              <a:rPr lang="en-US" smtClean="0"/>
              <a:t>‹#›</a:t>
            </a:fld>
            <a:endParaRPr lang="en-US"/>
          </a:p>
        </p:txBody>
      </p:sp>
    </p:spTree>
    <p:extLst>
      <p:ext uri="{BB962C8B-B14F-4D97-AF65-F5344CB8AC3E}">
        <p14:creationId xmlns:p14="http://schemas.microsoft.com/office/powerpoint/2010/main" val="10976095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aspe.hhs.gov/reports/overdose-prevention-strategy" TargetMode="External"/><Relationship Id="rId2" Type="http://schemas.openxmlformats.org/officeDocument/2006/relationships/hyperlink" Target="https://www.hhs.gov/overdose-preventio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commonwealthfund.org/publications/issue-briefs/2022/jan/comparing-older-adults-mental-health-needs-and-access-treatment"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statnews.com/2021/12/16/health-care-workers-suffering-goes-far-beyond-burnout-self-care-isnt-the-cure/" TargetMode="External"/><Relationship Id="rId2" Type="http://schemas.openxmlformats.org/officeDocument/2006/relationships/hyperlink" Target="https://link.springer.com/article/10.1007/s11606-021-07252-z" TargetMode="External"/><Relationship Id="rId1" Type="http://schemas.openxmlformats.org/officeDocument/2006/relationships/slideLayout" Target="../slideLayouts/slideLayout2.xml"/><Relationship Id="rId5" Type="http://schemas.openxmlformats.org/officeDocument/2006/relationships/hyperlink" Target="https://www.npr.org/sections/health-shots/2021/12/16/1064594686/how-covid-threatens-the-brain" TargetMode="External"/><Relationship Id="rId4" Type="http://schemas.openxmlformats.org/officeDocument/2006/relationships/hyperlink" Target="http://y/"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jamanetwork.com/journals/jamainternalmedicine/article-abstract/2786583" TargetMode="External"/><Relationship Id="rId2" Type="http://schemas.openxmlformats.org/officeDocument/2006/relationships/hyperlink" Target="https://www.nei.nih.gov/learn-about-eye-health/eye-conditions-and-diseases/cataracts" TargetMode="External"/><Relationship Id="rId1" Type="http://schemas.openxmlformats.org/officeDocument/2006/relationships/slideLayout" Target="../slideLayouts/slideLayout2.xml"/><Relationship Id="rId4" Type="http://schemas.openxmlformats.org/officeDocument/2006/relationships/hyperlink" Target="https://www.washingtonpost.com/health/cataracts-vision-dementia/2022/01/07/baa0ceba-6d79-11ec-a5d2-7712163262f0_story.html"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mailto:joel.miller44@yahoo.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apnews.com/article/overdodse-deaths-fentanayl-health-f34b022d75a1eb9776e27903ab40670f" TargetMode="External"/><Relationship Id="rId2" Type="http://schemas.openxmlformats.org/officeDocument/2006/relationships/hyperlink" Target="https://apnews.com/article/pandemics-public-health-coronavirus-pandemic-financial-markets-covid-19-pandemic-5e461d0ac79466f3c228b633bfea8b0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398B9-B545-4A8D-91B4-F2A3AF9B28C5}"/>
              </a:ext>
            </a:extLst>
          </p:cNvPr>
          <p:cNvSpPr>
            <a:spLocks noGrp="1"/>
          </p:cNvSpPr>
          <p:nvPr>
            <p:ph type="ctrTitle"/>
          </p:nvPr>
        </p:nvSpPr>
        <p:spPr>
          <a:xfrm>
            <a:off x="1524000" y="633046"/>
            <a:ext cx="9144000" cy="2968992"/>
          </a:xfrm>
        </p:spPr>
        <p:txBody>
          <a:bodyPr>
            <a:normAutofit/>
          </a:bodyPr>
          <a:lstStyle/>
          <a:p>
            <a:r>
              <a:rPr lang="en-US" sz="5400" b="1" dirty="0"/>
              <a:t>Congressional Legislative Update on Mental Health Policy</a:t>
            </a:r>
            <a:br>
              <a:rPr lang="en-US" sz="5400" b="1" dirty="0"/>
            </a:br>
            <a:endParaRPr lang="en-US" sz="5400" b="1" dirty="0"/>
          </a:p>
        </p:txBody>
      </p:sp>
      <p:sp>
        <p:nvSpPr>
          <p:cNvPr id="3" name="Subtitle 2">
            <a:extLst>
              <a:ext uri="{FF2B5EF4-FFF2-40B4-BE49-F238E27FC236}">
                <a16:creationId xmlns:a16="http://schemas.microsoft.com/office/drawing/2014/main" id="{BBB9B2F0-196A-4B9D-B1F2-1B5C48AD4BEB}"/>
              </a:ext>
            </a:extLst>
          </p:cNvPr>
          <p:cNvSpPr>
            <a:spLocks noGrp="1"/>
          </p:cNvSpPr>
          <p:nvPr>
            <p:ph type="subTitle" idx="1"/>
          </p:nvPr>
        </p:nvSpPr>
        <p:spPr>
          <a:xfrm>
            <a:off x="1524000" y="3602037"/>
            <a:ext cx="9144000" cy="2622917"/>
          </a:xfrm>
        </p:spPr>
        <p:txBody>
          <a:bodyPr>
            <a:normAutofit fontScale="25000" lnSpcReduction="20000"/>
          </a:bodyPr>
          <a:lstStyle/>
          <a:p>
            <a:r>
              <a:rPr lang="en-US" sz="11200" b="1" dirty="0"/>
              <a:t>National Coalition on Mental Health and Aging (NCMHA)</a:t>
            </a:r>
          </a:p>
          <a:p>
            <a:r>
              <a:rPr lang="en-US" sz="11200" b="1" dirty="0"/>
              <a:t>Quarterly Meeting</a:t>
            </a:r>
          </a:p>
          <a:p>
            <a:r>
              <a:rPr lang="en-US" sz="11200" b="1" dirty="0"/>
              <a:t>February 3, 2022</a:t>
            </a:r>
          </a:p>
          <a:p>
            <a:r>
              <a:rPr lang="en-US" dirty="0"/>
              <a:t> </a:t>
            </a:r>
          </a:p>
          <a:p>
            <a:r>
              <a:rPr lang="en-US" dirty="0"/>
              <a:t>*****</a:t>
            </a:r>
          </a:p>
          <a:p>
            <a:r>
              <a:rPr lang="en-US" sz="9600" dirty="0"/>
              <a:t>Joel E. Miller</a:t>
            </a:r>
          </a:p>
          <a:p>
            <a:r>
              <a:rPr lang="en-US" sz="9600" dirty="0"/>
              <a:t>Chair, National Coalition on Mental Health and Aging</a:t>
            </a:r>
          </a:p>
        </p:txBody>
      </p:sp>
    </p:spTree>
    <p:extLst>
      <p:ext uri="{BB962C8B-B14F-4D97-AF65-F5344CB8AC3E}">
        <p14:creationId xmlns:p14="http://schemas.microsoft.com/office/powerpoint/2010/main" val="28357017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548ED-94D3-46E4-8C27-786266F786DD}"/>
              </a:ext>
            </a:extLst>
          </p:cNvPr>
          <p:cNvSpPr>
            <a:spLocks noGrp="1"/>
          </p:cNvSpPr>
          <p:nvPr>
            <p:ph type="title"/>
          </p:nvPr>
        </p:nvSpPr>
        <p:spPr/>
        <p:txBody>
          <a:bodyPr/>
          <a:lstStyle/>
          <a:p>
            <a:r>
              <a:rPr lang="en-US" b="1" dirty="0"/>
              <a:t>HHS Overdose Prevention Strategy</a:t>
            </a:r>
          </a:p>
        </p:txBody>
      </p:sp>
      <p:sp>
        <p:nvSpPr>
          <p:cNvPr id="3" name="Content Placeholder 2">
            <a:extLst>
              <a:ext uri="{FF2B5EF4-FFF2-40B4-BE49-F238E27FC236}">
                <a16:creationId xmlns:a16="http://schemas.microsoft.com/office/drawing/2014/main" id="{762B5BFE-E938-4E6C-BABE-C38F6228ECB5}"/>
              </a:ext>
            </a:extLst>
          </p:cNvPr>
          <p:cNvSpPr>
            <a:spLocks noGrp="1"/>
          </p:cNvSpPr>
          <p:nvPr>
            <p:ph idx="1"/>
          </p:nvPr>
        </p:nvSpPr>
        <p:spPr/>
        <p:txBody>
          <a:bodyPr>
            <a:normAutofit fontScale="77500" lnSpcReduction="20000"/>
          </a:bodyPr>
          <a:lstStyle/>
          <a:p>
            <a:endParaRPr lang="en-US" b="0" i="0" dirty="0">
              <a:solidFill>
                <a:srgbClr val="404042"/>
              </a:solidFill>
              <a:effectLst/>
              <a:latin typeface="Arial" panose="020B0604020202020204" pitchFamily="34" charset="0"/>
              <a:cs typeface="Arial" panose="020B0604020202020204" pitchFamily="34" charset="0"/>
            </a:endParaRPr>
          </a:p>
          <a:p>
            <a:r>
              <a:rPr lang="en-US" b="0" i="0" dirty="0">
                <a:solidFill>
                  <a:srgbClr val="404042"/>
                </a:solidFill>
                <a:effectLst/>
                <a:latin typeface="Arial" panose="020B0604020202020204" pitchFamily="34" charset="0"/>
                <a:cs typeface="Arial" panose="020B0604020202020204" pitchFamily="34" charset="0"/>
              </a:rPr>
              <a:t>Recognizing the need to address the drug overdose crisis holistically—across the continuum of substances, prevention, and services—and to meet the needs of people who misuse drugs and their communities, the US Department of Health and Human Services (HHS) developed a novel </a:t>
            </a:r>
            <a:r>
              <a:rPr lang="en-US" b="0" i="0" u="sng" dirty="0">
                <a:solidFill>
                  <a:srgbClr val="878787"/>
                </a:solidFill>
                <a:effectLst/>
                <a:latin typeface="Arial" panose="020B0604020202020204" pitchFamily="34" charset="0"/>
                <a:cs typeface="Arial" panose="020B0604020202020204" pitchFamily="34" charset="0"/>
                <a:hlinkClick r:id="rId2"/>
              </a:rPr>
              <a:t>Overdose Prevention Strategy (Strategy)</a:t>
            </a:r>
            <a:r>
              <a:rPr lang="en-US" b="0" i="0" dirty="0">
                <a:solidFill>
                  <a:srgbClr val="404042"/>
                </a:solidFill>
                <a:effectLst/>
                <a:latin typeface="Arial" panose="020B0604020202020204" pitchFamily="34" charset="0"/>
                <a:cs typeface="Arial" panose="020B0604020202020204" pitchFamily="34" charset="0"/>
              </a:rPr>
              <a:t> for the Biden administration. </a:t>
            </a:r>
          </a:p>
          <a:p>
            <a:endParaRPr lang="en-US" dirty="0">
              <a:solidFill>
                <a:srgbClr val="404042"/>
              </a:solidFill>
              <a:latin typeface="Arial" panose="020B0604020202020204" pitchFamily="34" charset="0"/>
              <a:cs typeface="Arial" panose="020B0604020202020204" pitchFamily="34" charset="0"/>
            </a:endParaRPr>
          </a:p>
          <a:p>
            <a:r>
              <a:rPr lang="en-US" b="0" i="0" dirty="0">
                <a:solidFill>
                  <a:srgbClr val="404042"/>
                </a:solidFill>
                <a:effectLst/>
                <a:latin typeface="Arial" panose="020B0604020202020204" pitchFamily="34" charset="0"/>
                <a:cs typeface="Arial" panose="020B0604020202020204" pitchFamily="34" charset="0"/>
              </a:rPr>
              <a:t>Agencies across HHS came together in a collaborative effort around evidence-based activities in </a:t>
            </a:r>
            <a:r>
              <a:rPr lang="en-US" b="0" i="0" u="sng" dirty="0">
                <a:solidFill>
                  <a:srgbClr val="017BAE"/>
                </a:solidFill>
                <a:effectLst/>
                <a:latin typeface="Arial" panose="020B0604020202020204" pitchFamily="34" charset="0"/>
                <a:cs typeface="Arial" panose="020B0604020202020204" pitchFamily="34" charset="0"/>
                <a:hlinkClick r:id="rId3"/>
              </a:rPr>
              <a:t>four priority areas</a:t>
            </a:r>
            <a:r>
              <a:rPr lang="en-US" b="0" i="0" dirty="0">
                <a:solidFill>
                  <a:srgbClr val="404042"/>
                </a:solidFill>
                <a:effectLst/>
                <a:latin typeface="Arial" panose="020B0604020202020204" pitchFamily="34" charset="0"/>
                <a:cs typeface="Arial" panose="020B0604020202020204" pitchFamily="34" charset="0"/>
              </a:rPr>
              <a:t>: primary prevention, harm reduction, evidence-based treatment, and recovery support. </a:t>
            </a:r>
            <a:endParaRPr lang="en-US" dirty="0">
              <a:solidFill>
                <a:srgbClr val="404042"/>
              </a:solidFill>
              <a:latin typeface="Arial" panose="020B0604020202020204" pitchFamily="34" charset="0"/>
              <a:cs typeface="Arial" panose="020B0604020202020204" pitchFamily="34" charset="0"/>
            </a:endParaRPr>
          </a:p>
          <a:p>
            <a:pPr marL="0" indent="0">
              <a:buNone/>
            </a:pPr>
            <a:endParaRPr lang="en-US" dirty="0">
              <a:solidFill>
                <a:srgbClr val="404042"/>
              </a:solidFill>
              <a:latin typeface="Arial" panose="020B0604020202020204" pitchFamily="34" charset="0"/>
              <a:cs typeface="Arial" panose="020B0604020202020204" pitchFamily="34" charset="0"/>
            </a:endParaRPr>
          </a:p>
          <a:p>
            <a:r>
              <a:rPr lang="en-US" b="0" i="0" dirty="0">
                <a:solidFill>
                  <a:srgbClr val="404042"/>
                </a:solidFill>
                <a:effectLst/>
                <a:latin typeface="Arial" panose="020B0604020202020204" pitchFamily="34" charset="0"/>
                <a:cs typeface="Arial" panose="020B0604020202020204" pitchFamily="34" charset="0"/>
              </a:rPr>
              <a:t>The Strategy consists of more than 40 public-facing high-impact activities recently launched or underway around substance use disorders (SUD) and overdose, representing the backbone of the many complementary initiatives ongoing in HHS.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1712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0A780-59DB-4450-A363-8DD302F860B6}"/>
              </a:ext>
            </a:extLst>
          </p:cNvPr>
          <p:cNvSpPr>
            <a:spLocks noGrp="1"/>
          </p:cNvSpPr>
          <p:nvPr>
            <p:ph type="title"/>
          </p:nvPr>
        </p:nvSpPr>
        <p:spPr/>
        <p:txBody>
          <a:bodyPr>
            <a:normAutofit fontScale="90000"/>
          </a:bodyPr>
          <a:lstStyle/>
          <a:p>
            <a:pPr algn="ctr"/>
            <a:br>
              <a:rPr lang="en-US" sz="4400" i="1" dirty="0">
                <a:effectLst/>
                <a:latin typeface="Arial" panose="020B0604020202020204" pitchFamily="34" charset="0"/>
                <a:ea typeface="Times New Roman" panose="02020603050405020304" pitchFamily="18" charset="0"/>
              </a:rPr>
            </a:br>
            <a:r>
              <a:rPr lang="en-US" sz="2200" b="1" i="1" dirty="0">
                <a:effectLst/>
                <a:latin typeface="Arial" panose="020B0604020202020204" pitchFamily="34" charset="0"/>
                <a:ea typeface="Times New Roman" panose="02020603050405020304" pitchFamily="18" charset="0"/>
              </a:rPr>
              <a:t>BEHAVIORAL HEALTH AND COVID-­19 </a:t>
            </a:r>
            <a:br>
              <a:rPr lang="en-US" sz="2200" b="1" dirty="0">
                <a:latin typeface="Times New Roman" panose="02020603050405020304" pitchFamily="18" charset="0"/>
                <a:ea typeface="Times New Roman" panose="02020603050405020304" pitchFamily="18" charset="0"/>
              </a:rPr>
            </a:br>
            <a:r>
              <a:rPr lang="en-US" sz="2200" b="1" dirty="0">
                <a:latin typeface="Times New Roman" panose="02020603050405020304" pitchFamily="18" charset="0"/>
                <a:ea typeface="Times New Roman" panose="02020603050405020304" pitchFamily="18" charset="0"/>
              </a:rPr>
              <a:t>“</a:t>
            </a:r>
            <a:r>
              <a:rPr lang="en-US" sz="2200" b="1" i="1" dirty="0">
                <a:effectLst/>
                <a:latin typeface="Arial" panose="020B0604020202020204" pitchFamily="34" charset="0"/>
                <a:ea typeface="Times New Roman" panose="02020603050405020304" pitchFamily="18" charset="0"/>
              </a:rPr>
              <a:t>Higher-Risk Populations and Related Federal Relief Funding: Report to Congressional Committees”</a:t>
            </a:r>
            <a:endParaRPr lang="en-US" sz="2200" dirty="0"/>
          </a:p>
        </p:txBody>
      </p:sp>
      <p:sp>
        <p:nvSpPr>
          <p:cNvPr id="3" name="Content Placeholder 2">
            <a:extLst>
              <a:ext uri="{FF2B5EF4-FFF2-40B4-BE49-F238E27FC236}">
                <a16:creationId xmlns:a16="http://schemas.microsoft.com/office/drawing/2014/main" id="{0B2ECB4C-A0F9-4B58-B34D-30EA912B2C80}"/>
              </a:ext>
            </a:extLst>
          </p:cNvPr>
          <p:cNvSpPr>
            <a:spLocks noGrp="1"/>
          </p:cNvSpPr>
          <p:nvPr>
            <p:ph idx="1"/>
          </p:nvPr>
        </p:nvSpPr>
        <p:spPr/>
        <p:txBody>
          <a:bodyPr>
            <a:normAutofit fontScale="55000" lnSpcReduction="20000"/>
          </a:bodyPr>
          <a:lstStyle/>
          <a:p>
            <a:pPr marL="0" indent="0">
              <a:spcBef>
                <a:spcPts val="0"/>
              </a:spcBef>
              <a:buNone/>
            </a:pPr>
            <a:endParaRPr lang="en-US" sz="2800" b="1" dirty="0">
              <a:effectLst/>
              <a:latin typeface="Arial" panose="020B0604020202020204" pitchFamily="34" charset="0"/>
              <a:ea typeface="Times New Roman" panose="02020603050405020304" pitchFamily="18" charset="0"/>
            </a:endParaRPr>
          </a:p>
          <a:p>
            <a:pPr marL="0" indent="0">
              <a:spcBef>
                <a:spcPts val="0"/>
              </a:spcBef>
              <a:buNone/>
            </a:pPr>
            <a:r>
              <a:rPr lang="en-US" sz="2800" b="1" dirty="0">
                <a:effectLst/>
                <a:latin typeface="Arial" panose="020B0604020202020204" pitchFamily="34" charset="0"/>
                <a:ea typeface="Times New Roman" panose="02020603050405020304" pitchFamily="18" charset="0"/>
              </a:rPr>
              <a:t>The U.S. Government Accountability Office (GAO) – a federal watchdog agency – released a comprehensive study in December highlighting that the Covid-19 pandemic has had repercussions for the behavioral health of the </a:t>
            </a:r>
            <a:r>
              <a:rPr lang="en-US" sz="2800" dirty="0">
                <a:effectLst/>
                <a:latin typeface="Arial" panose="020B0604020202020204" pitchFamily="34" charset="0"/>
                <a:ea typeface="Times New Roman" panose="02020603050405020304" pitchFamily="18" charset="0"/>
              </a:rPr>
              <a:t>nation – especially for high-risk populations.  </a:t>
            </a:r>
          </a:p>
          <a:p>
            <a:pPr marL="0" indent="0">
              <a:spcBef>
                <a:spcPts val="0"/>
              </a:spcBef>
              <a:buNone/>
            </a:pPr>
            <a:endParaRPr lang="en-US" sz="2800" dirty="0">
              <a:effectLst/>
              <a:latin typeface="Arial" panose="020B0604020202020204" pitchFamily="34" charset="0"/>
              <a:ea typeface="Times New Roman" panose="02020603050405020304" pitchFamily="18" charset="0"/>
            </a:endParaRPr>
          </a:p>
          <a:p>
            <a:pPr marL="342900" marR="0" lvl="0" indent="-342900">
              <a:spcBef>
                <a:spcPts val="0"/>
              </a:spcBef>
              <a:spcAft>
                <a:spcPts val="0"/>
              </a:spcAft>
              <a:buFont typeface="Wingdings" panose="05000000000000000000" pitchFamily="2" charset="2"/>
              <a:buChar char=""/>
            </a:pPr>
            <a:r>
              <a:rPr lang="en-US" sz="2800" b="1" dirty="0">
                <a:solidFill>
                  <a:srgbClr val="2A2A2A"/>
                </a:solidFill>
                <a:effectLst/>
                <a:latin typeface="Arial" panose="020B0604020202020204" pitchFamily="34" charset="0"/>
                <a:ea typeface="Times New Roman" panose="02020603050405020304" pitchFamily="18" charset="0"/>
              </a:rPr>
              <a:t>Certain racial and ethnic groups </a:t>
            </a:r>
            <a:r>
              <a:rPr lang="en-US" sz="2800" dirty="0">
                <a:solidFill>
                  <a:srgbClr val="2A2A2A"/>
                </a:solidFill>
                <a:effectLst/>
                <a:latin typeface="Arial" panose="020B0604020202020204" pitchFamily="34" charset="0"/>
                <a:ea typeface="Times New Roman" panose="02020603050405020304" pitchFamily="18" charset="0"/>
              </a:rPr>
              <a:t>such as</a:t>
            </a:r>
            <a:r>
              <a:rPr lang="en-US" sz="2800" b="1" dirty="0">
                <a:solidFill>
                  <a:srgbClr val="2A2A2A"/>
                </a:solidFill>
                <a:effectLst/>
                <a:latin typeface="Arial" panose="020B0604020202020204" pitchFamily="34" charset="0"/>
                <a:ea typeface="Times New Roman" panose="02020603050405020304" pitchFamily="18" charset="0"/>
              </a:rPr>
              <a:t> </a:t>
            </a:r>
            <a:r>
              <a:rPr lang="en-US" sz="2800" dirty="0">
                <a:solidFill>
                  <a:srgbClr val="2A2A2A"/>
                </a:solidFill>
                <a:effectLst/>
                <a:latin typeface="Arial" panose="020B0604020202020204" pitchFamily="34" charset="0"/>
                <a:ea typeface="Times New Roman" panose="02020603050405020304" pitchFamily="18" charset="0"/>
              </a:rPr>
              <a:t>Native Americans who were hospitalized at a rate 3.5 times greater than that of White people; </a:t>
            </a:r>
            <a:r>
              <a:rPr lang="en-US" sz="2800" dirty="0">
                <a:solidFill>
                  <a:srgbClr val="2A2A2A"/>
                </a:solidFill>
                <a:latin typeface="Arial" panose="020B0604020202020204" pitchFamily="34" charset="0"/>
                <a:ea typeface="Times New Roman" panose="02020603050405020304" pitchFamily="18" charset="0"/>
              </a:rPr>
              <a:t>&amp; Blacks</a:t>
            </a:r>
            <a:r>
              <a:rPr lang="en-US" sz="2800" dirty="0">
                <a:solidFill>
                  <a:srgbClr val="2A2A2A"/>
                </a:solidFill>
                <a:effectLst/>
                <a:latin typeface="Arial" panose="020B0604020202020204" pitchFamily="34" charset="0"/>
                <a:ea typeface="Times New Roman" panose="02020603050405020304" pitchFamily="18" charset="0"/>
              </a:rPr>
              <a:t> and Latinos who were hospitalized 2.8 times more.</a:t>
            </a:r>
          </a:p>
          <a:p>
            <a:pPr marL="0" marR="0" lvl="0" indent="0">
              <a:spcBef>
                <a:spcPts val="0"/>
              </a:spcBef>
              <a:spcAft>
                <a:spcPts val="0"/>
              </a:spcAft>
              <a:buNone/>
            </a:pPr>
            <a:endParaRPr lang="en-US" sz="2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Wingdings" panose="05000000000000000000" pitchFamily="2" charset="2"/>
              <a:buChar char=""/>
            </a:pPr>
            <a:r>
              <a:rPr lang="en-US" sz="2800" b="1" dirty="0">
                <a:solidFill>
                  <a:srgbClr val="2A2A2A"/>
                </a:solidFill>
                <a:effectLst/>
                <a:latin typeface="Arial" panose="020B0604020202020204" pitchFamily="34" charset="0"/>
                <a:ea typeface="Times New Roman" panose="02020603050405020304" pitchFamily="18" charset="0"/>
              </a:rPr>
              <a:t>Health care workers</a:t>
            </a:r>
            <a:r>
              <a:rPr lang="en-US" sz="2800" dirty="0">
                <a:solidFill>
                  <a:srgbClr val="2A2A2A"/>
                </a:solidFill>
                <a:effectLst/>
                <a:latin typeface="Arial" panose="020B0604020202020204" pitchFamily="34" charset="0"/>
                <a:ea typeface="Times New Roman" panose="02020603050405020304" pitchFamily="18" charset="0"/>
              </a:rPr>
              <a:t> who fear catching Covid-19, worry about giving it to family members and suffer from exhaustion, burnout, and the emotional toll of</a:t>
            </a:r>
            <a:r>
              <a:rPr lang="en-US" sz="2800" b="1" dirty="0">
                <a:solidFill>
                  <a:srgbClr val="2A2A2A"/>
                </a:solidFill>
                <a:effectLst/>
                <a:latin typeface="Arial" panose="020B0604020202020204" pitchFamily="34" charset="0"/>
                <a:ea typeface="Times New Roman" panose="02020603050405020304" pitchFamily="18" charset="0"/>
              </a:rPr>
              <a:t> </a:t>
            </a:r>
            <a:r>
              <a:rPr lang="en-US" sz="2800" dirty="0">
                <a:solidFill>
                  <a:srgbClr val="2A2A2A"/>
                </a:solidFill>
                <a:effectLst/>
                <a:latin typeface="Arial" panose="020B0604020202020204" pitchFamily="34" charset="0"/>
                <a:ea typeface="Times New Roman" panose="02020603050405020304" pitchFamily="18" charset="0"/>
              </a:rPr>
              <a:t>watching people die.</a:t>
            </a:r>
          </a:p>
          <a:p>
            <a:pPr marL="0" marR="0" lvl="0" indent="0">
              <a:spcBef>
                <a:spcPts val="0"/>
              </a:spcBef>
              <a:spcAft>
                <a:spcPts val="0"/>
              </a:spcAft>
              <a:buNone/>
            </a:pPr>
            <a:endParaRPr lang="en-US" sz="2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Wingdings" panose="05000000000000000000" pitchFamily="2" charset="2"/>
              <a:buChar char=""/>
            </a:pPr>
            <a:r>
              <a:rPr lang="en-US" sz="2800" b="1" dirty="0">
                <a:solidFill>
                  <a:srgbClr val="2A2A2A"/>
                </a:solidFill>
                <a:effectLst/>
                <a:latin typeface="Arial" panose="020B0604020202020204" pitchFamily="34" charset="0"/>
                <a:ea typeface="Times New Roman" panose="02020603050405020304" pitchFamily="18" charset="0"/>
              </a:rPr>
              <a:t>Children</a:t>
            </a:r>
            <a:r>
              <a:rPr lang="en-US" sz="2800" dirty="0">
                <a:solidFill>
                  <a:srgbClr val="2A2A2A"/>
                </a:solidFill>
                <a:effectLst/>
                <a:latin typeface="Arial" panose="020B0604020202020204" pitchFamily="34" charset="0"/>
                <a:ea typeface="Times New Roman" panose="02020603050405020304" pitchFamily="18" charset="0"/>
              </a:rPr>
              <a:t> whose school closures produced stress and limited access to behavioral health screening, while keeping them at home with adults whose Covid-19 experiences could lead to negative consequences in the home, such as substance abuse.</a:t>
            </a:r>
            <a:r>
              <a:rPr lang="en-US" sz="2800" b="1" dirty="0">
                <a:solidFill>
                  <a:srgbClr val="2A2A2A"/>
                </a:solidFill>
                <a:effectLst/>
                <a:latin typeface="Arial" panose="020B0604020202020204" pitchFamily="34" charset="0"/>
                <a:ea typeface="Times New Roman" panose="02020603050405020304" pitchFamily="18" charset="0"/>
              </a:rPr>
              <a:t> </a:t>
            </a:r>
          </a:p>
          <a:p>
            <a:pPr marL="0" marR="0" lvl="0" indent="0">
              <a:spcBef>
                <a:spcPts val="0"/>
              </a:spcBef>
              <a:spcAft>
                <a:spcPts val="0"/>
              </a:spcAft>
              <a:buNone/>
            </a:pPr>
            <a:endParaRPr lang="en-US" sz="2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Wingdings" panose="05000000000000000000" pitchFamily="2" charset="2"/>
              <a:buChar char=""/>
            </a:pPr>
            <a:r>
              <a:rPr lang="en-US" sz="2800" b="1" dirty="0">
                <a:solidFill>
                  <a:srgbClr val="2A2A2A"/>
                </a:solidFill>
                <a:effectLst/>
                <a:latin typeface="Arial" panose="020B0604020202020204" pitchFamily="34" charset="0"/>
                <a:ea typeface="Times New Roman" panose="02020603050405020304" pitchFamily="18" charset="0"/>
              </a:rPr>
              <a:t>Young adults</a:t>
            </a:r>
            <a:r>
              <a:rPr lang="en-US" sz="2800" dirty="0">
                <a:solidFill>
                  <a:srgbClr val="2A2A2A"/>
                </a:solidFill>
                <a:effectLst/>
                <a:latin typeface="Arial" panose="020B0604020202020204" pitchFamily="34" charset="0"/>
                <a:ea typeface="Times New Roman" panose="02020603050405020304" pitchFamily="18" charset="0"/>
              </a:rPr>
              <a:t> whose craving for socializing has been thwarted by the pandemic.</a:t>
            </a:r>
          </a:p>
          <a:p>
            <a:pPr marL="0" marR="0" lvl="0" indent="0">
              <a:spcBef>
                <a:spcPts val="0"/>
              </a:spcBef>
              <a:spcAft>
                <a:spcPts val="0"/>
              </a:spcAft>
              <a:buNone/>
            </a:pPr>
            <a:endParaRPr lang="en-US" sz="2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Wingdings" panose="05000000000000000000" pitchFamily="2" charset="2"/>
              <a:buChar char=""/>
            </a:pPr>
            <a:r>
              <a:rPr lang="en-US" sz="2800" b="1" dirty="0">
                <a:solidFill>
                  <a:srgbClr val="2A2A2A"/>
                </a:solidFill>
                <a:effectLst/>
                <a:latin typeface="Arial" panose="020B0604020202020204" pitchFamily="34" charset="0"/>
                <a:ea typeface="Times New Roman" panose="02020603050405020304" pitchFamily="18" charset="0"/>
              </a:rPr>
              <a:t>People with pre-existing behavioral health issues</a:t>
            </a:r>
            <a:r>
              <a:rPr lang="en-US" sz="2800" dirty="0">
                <a:solidFill>
                  <a:srgbClr val="2A2A2A"/>
                </a:solidFill>
                <a:effectLst/>
                <a:latin typeface="Arial" panose="020B0604020202020204" pitchFamily="34" charset="0"/>
                <a:ea typeface="Times New Roman" panose="02020603050405020304" pitchFamily="18" charset="0"/>
              </a:rPr>
              <a:t> whose conditions could worsen with isolation, unemployment and an inability to connect with treatment.</a:t>
            </a:r>
          </a:p>
          <a:p>
            <a:pPr marL="0" marR="0" lvl="0" indent="0">
              <a:spcBef>
                <a:spcPts val="0"/>
              </a:spcBef>
              <a:spcAft>
                <a:spcPts val="0"/>
              </a:spcAft>
              <a:buNone/>
            </a:pPr>
            <a:endParaRPr lang="en-US" sz="2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Wingdings" panose="05000000000000000000" pitchFamily="2" charset="2"/>
              <a:buChar char=""/>
            </a:pPr>
            <a:r>
              <a:rPr lang="en-US" sz="2800" b="1" dirty="0">
                <a:solidFill>
                  <a:srgbClr val="2A2A2A"/>
                </a:solidFill>
                <a:effectLst/>
                <a:latin typeface="Arial" panose="020B0604020202020204" pitchFamily="34" charset="0"/>
                <a:ea typeface="Times New Roman" panose="02020603050405020304" pitchFamily="18" charset="0"/>
              </a:rPr>
              <a:t>People in financial distress</a:t>
            </a:r>
            <a:r>
              <a:rPr lang="en-US" sz="2800" dirty="0">
                <a:solidFill>
                  <a:srgbClr val="2A2A2A"/>
                </a:solidFill>
                <a:effectLst/>
                <a:latin typeface="Arial" panose="020B0604020202020204" pitchFamily="34" charset="0"/>
                <a:ea typeface="Times New Roman" panose="02020603050405020304" pitchFamily="18" charset="0"/>
              </a:rPr>
              <a:t> whose regular problems, including difficulty affording food, housing and transportation, are exacerbated by the fear of Covid-19.</a:t>
            </a:r>
            <a:endParaRPr lang="en-US" sz="2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508039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C1F2C-D3A1-4978-970F-A75B616A6A77}"/>
              </a:ext>
            </a:extLst>
          </p:cNvPr>
          <p:cNvSpPr>
            <a:spLocks noGrp="1"/>
          </p:cNvSpPr>
          <p:nvPr>
            <p:ph type="title"/>
          </p:nvPr>
        </p:nvSpPr>
        <p:spPr/>
        <p:txBody>
          <a:bodyPr/>
          <a:lstStyle/>
          <a:p>
            <a:r>
              <a:rPr lang="en-US" b="1" dirty="0"/>
              <a:t>GAO Report, cont.</a:t>
            </a:r>
            <a:endParaRPr lang="en-US" dirty="0"/>
          </a:p>
        </p:txBody>
      </p:sp>
      <p:sp>
        <p:nvSpPr>
          <p:cNvPr id="3" name="Content Placeholder 2">
            <a:extLst>
              <a:ext uri="{FF2B5EF4-FFF2-40B4-BE49-F238E27FC236}">
                <a16:creationId xmlns:a16="http://schemas.microsoft.com/office/drawing/2014/main" id="{631ACF48-4655-4BBD-A070-257920EAC9ED}"/>
              </a:ext>
            </a:extLst>
          </p:cNvPr>
          <p:cNvSpPr>
            <a:spLocks noGrp="1"/>
          </p:cNvSpPr>
          <p:nvPr>
            <p:ph idx="1"/>
          </p:nvPr>
        </p:nvSpPr>
        <p:spPr/>
        <p:txBody>
          <a:bodyPr>
            <a:normAutofit fontScale="92500" lnSpcReduction="10000"/>
          </a:bodyPr>
          <a:lstStyle/>
          <a:p>
            <a:pPr marL="0" marR="0" indent="0">
              <a:spcBef>
                <a:spcPts val="0"/>
              </a:spcBef>
              <a:spcAft>
                <a:spcPts val="0"/>
              </a:spcAft>
              <a:buNone/>
            </a:pPr>
            <a:r>
              <a:rPr lang="en-US" sz="2800" dirty="0">
                <a:effectLst/>
                <a:latin typeface="Arial" panose="020B0604020202020204" pitchFamily="34" charset="0"/>
                <a:ea typeface="Times New Roman" panose="02020603050405020304" pitchFamily="18" charset="0"/>
              </a:rPr>
              <a:t>Other populations that the GAO identified as potentially being at higher risk of behavioral health effects related to the COVID-19 pandemic include:</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Wingdings" panose="05000000000000000000" pitchFamily="2" charset="2"/>
              <a:buChar char=""/>
            </a:pPr>
            <a:r>
              <a:rPr lang="en-US" sz="2200" b="1" dirty="0">
                <a:effectLst/>
                <a:latin typeface="Arial" panose="020B0604020202020204" pitchFamily="34" charset="0"/>
                <a:ea typeface="Times New Roman" panose="02020603050405020304" pitchFamily="18" charset="0"/>
              </a:rPr>
              <a:t>Older adults</a:t>
            </a:r>
            <a:r>
              <a:rPr lang="en-US" sz="2200" dirty="0">
                <a:effectLst/>
                <a:latin typeface="Arial" panose="020B0604020202020204" pitchFamily="34" charset="0"/>
                <a:ea typeface="Times New Roman" panose="02020603050405020304" pitchFamily="18" charset="0"/>
              </a:rPr>
              <a:t> -- such as those with cognitive impairments or who live in a nursing home. Stakeholders interviewed said that social isolation and lack of social supports could be contributing to poor behavioral health effects in this population.</a:t>
            </a:r>
          </a:p>
          <a:p>
            <a:pPr marL="0" marR="0" lvl="0" indent="0">
              <a:spcBef>
                <a:spcPts val="0"/>
              </a:spcBef>
              <a:spcAft>
                <a:spcPts val="0"/>
              </a:spcAft>
              <a:buNone/>
            </a:pPr>
            <a:r>
              <a:rPr lang="en-US" sz="2200" dirty="0">
                <a:effectLst/>
                <a:latin typeface="Arial" panose="020B0604020202020204" pitchFamily="34" charset="0"/>
                <a:ea typeface="Times New Roman" panose="02020603050405020304" pitchFamily="18" charset="0"/>
              </a:rPr>
              <a:t> </a:t>
            </a:r>
          </a:p>
          <a:p>
            <a:pPr marL="342900" indent="-342900">
              <a:spcBef>
                <a:spcPts val="0"/>
              </a:spcBef>
              <a:buFont typeface="Wingdings" panose="05000000000000000000" pitchFamily="2" charset="2"/>
              <a:buChar char=""/>
            </a:pPr>
            <a:r>
              <a:rPr lang="en-US" sz="2200" b="1" dirty="0">
                <a:effectLst/>
                <a:latin typeface="Arial" panose="020B0604020202020204" pitchFamily="34" charset="0"/>
                <a:ea typeface="Times New Roman" panose="02020603050405020304" pitchFamily="18" charset="0"/>
              </a:rPr>
              <a:t>People with fewer social supports </a:t>
            </a:r>
            <a:r>
              <a:rPr lang="en-US" sz="2200" dirty="0">
                <a:effectLst/>
                <a:latin typeface="Arial" panose="020B0604020202020204" pitchFamily="34" charset="0"/>
                <a:ea typeface="Times New Roman" panose="02020603050405020304" pitchFamily="18" charset="0"/>
              </a:rPr>
              <a:t>-- are particularly at risk, with some citing the potential impact of pandemic-driven social isolation. </a:t>
            </a:r>
          </a:p>
          <a:p>
            <a:pPr marL="0" indent="0">
              <a:spcBef>
                <a:spcPts val="0"/>
              </a:spcBef>
              <a:buNone/>
            </a:pPr>
            <a:endParaRPr lang="en-US" sz="2200" dirty="0">
              <a:effectLst/>
              <a:latin typeface="Arial" panose="020B0604020202020204" pitchFamily="34" charset="0"/>
              <a:ea typeface="Times New Roman" panose="02020603050405020304" pitchFamily="18" charset="0"/>
            </a:endParaRPr>
          </a:p>
          <a:p>
            <a:pPr marL="342900" indent="-342900">
              <a:spcBef>
                <a:spcPts val="0"/>
              </a:spcBef>
              <a:buFont typeface="Wingdings" panose="05000000000000000000" pitchFamily="2" charset="2"/>
              <a:buChar char=""/>
            </a:pPr>
            <a:r>
              <a:rPr lang="en-US" sz="2200" b="1" dirty="0">
                <a:effectLst/>
                <a:latin typeface="Arial" panose="020B0604020202020204" pitchFamily="34" charset="0"/>
                <a:ea typeface="Times New Roman" panose="02020603050405020304" pitchFamily="18" charset="0"/>
              </a:rPr>
              <a:t>Unpaid caregivers of adults</a:t>
            </a:r>
            <a:r>
              <a:rPr lang="en-US" sz="2200" dirty="0">
                <a:effectLst/>
                <a:latin typeface="Arial" panose="020B0604020202020204" pitchFamily="34" charset="0"/>
                <a:ea typeface="Times New Roman" panose="02020603050405020304" pitchFamily="18" charset="0"/>
              </a:rPr>
              <a:t> -- self-reported unpaid caregivers of adults have reported higher rates of increased substance use to cope with pandemic-related stress, suicidal ideation, and symptoms of anxiety disorder or depressive disorder than people who were not unpaid caregivers. </a:t>
            </a:r>
            <a:endParaRPr lang="en-US" dirty="0"/>
          </a:p>
        </p:txBody>
      </p:sp>
    </p:spTree>
    <p:extLst>
      <p:ext uri="{BB962C8B-B14F-4D97-AF65-F5344CB8AC3E}">
        <p14:creationId xmlns:p14="http://schemas.microsoft.com/office/powerpoint/2010/main" val="9896299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C72D8-D2F0-4B80-8E1E-E1481C08C25E}"/>
              </a:ext>
            </a:extLst>
          </p:cNvPr>
          <p:cNvSpPr>
            <a:spLocks noGrp="1"/>
          </p:cNvSpPr>
          <p:nvPr>
            <p:ph type="title"/>
          </p:nvPr>
        </p:nvSpPr>
        <p:spPr/>
        <p:txBody>
          <a:bodyPr/>
          <a:lstStyle/>
          <a:p>
            <a:r>
              <a:rPr lang="en-US" b="1" dirty="0"/>
              <a:t>Commonwealth Fund Study on Older Adult Mental Health</a:t>
            </a:r>
            <a:endParaRPr lang="en-US" dirty="0"/>
          </a:p>
        </p:txBody>
      </p:sp>
      <p:sp>
        <p:nvSpPr>
          <p:cNvPr id="3" name="Content Placeholder 2">
            <a:extLst>
              <a:ext uri="{FF2B5EF4-FFF2-40B4-BE49-F238E27FC236}">
                <a16:creationId xmlns:a16="http://schemas.microsoft.com/office/drawing/2014/main" id="{793383AC-86D3-4933-A437-2919BEC42B9C}"/>
              </a:ext>
            </a:extLst>
          </p:cNvPr>
          <p:cNvSpPr>
            <a:spLocks noGrp="1"/>
          </p:cNvSpPr>
          <p:nvPr>
            <p:ph idx="1"/>
          </p:nvPr>
        </p:nvSpPr>
        <p:spPr/>
        <p:txBody>
          <a:bodyPr>
            <a:normAutofit fontScale="77500" lnSpcReduction="20000"/>
          </a:bodyPr>
          <a:lstStyle/>
          <a:p>
            <a:pPr marL="0" marR="0" indent="0">
              <a:spcBef>
                <a:spcPts val="1200"/>
              </a:spcBef>
              <a:spcAft>
                <a:spcPts val="0"/>
              </a:spcAft>
              <a:buNone/>
            </a:pPr>
            <a:r>
              <a:rPr lang="en-US" sz="2800" b="1" spc="-10" dirty="0">
                <a:solidFill>
                  <a:srgbClr val="1A1A1A"/>
                </a:solidFill>
                <a:effectLst/>
                <a:latin typeface="Times New Roman" panose="02020603050405020304" pitchFamily="18" charset="0"/>
                <a:ea typeface="Times New Roman" panose="02020603050405020304" pitchFamily="18" charset="0"/>
              </a:rPr>
              <a:t>KEY TAKEAWAYS FROM "COMMONWEALTH FUND" STUDY:</a:t>
            </a:r>
            <a:endParaRPr lang="en-US" sz="2800" dirty="0">
              <a:effectLst/>
              <a:latin typeface="Times New Roman" panose="02020603050405020304" pitchFamily="18" charset="0"/>
              <a:ea typeface="Times New Roman" panose="02020603050405020304" pitchFamily="18" charset="0"/>
            </a:endParaRPr>
          </a:p>
          <a:p>
            <a:pPr marL="342900" marR="0" lvl="0" indent="-342900">
              <a:spcBef>
                <a:spcPts val="1200"/>
              </a:spcBef>
              <a:spcAft>
                <a:spcPts val="0"/>
              </a:spcAft>
              <a:buSzPts val="1000"/>
              <a:buFont typeface="Symbol" panose="05050102010706020507" pitchFamily="18" charset="2"/>
              <a:buChar char=""/>
              <a:tabLst>
                <a:tab pos="457200" algn="l"/>
              </a:tabLst>
            </a:pPr>
            <a:r>
              <a:rPr lang="en-US" sz="2800" b="1" spc="-10" dirty="0">
                <a:solidFill>
                  <a:srgbClr val="1A1A1A"/>
                </a:solidFill>
                <a:effectLst/>
                <a:latin typeface="Times New Roman" panose="02020603050405020304" pitchFamily="18" charset="0"/>
                <a:ea typeface="Times New Roman" panose="02020603050405020304" pitchFamily="18" charset="0"/>
              </a:rPr>
              <a:t>U.S. Medicare beneficiaries have one of the highest rates of mental health needs overall. Even so, they are more likely to skip, or delay, needed care because of costs than older adults in any other of the high-income countries. </a:t>
            </a:r>
            <a:endParaRPr lang="en-US" sz="2800" dirty="0">
              <a:solidFill>
                <a:srgbClr val="1A1A1A"/>
              </a:solidFill>
              <a:effectLst/>
              <a:latin typeface="Times New Roman" panose="02020603050405020304" pitchFamily="18" charset="0"/>
              <a:ea typeface="Times New Roman" panose="02020603050405020304" pitchFamily="18" charset="0"/>
            </a:endParaRPr>
          </a:p>
          <a:p>
            <a:pPr marL="342900" marR="0" lvl="0" indent="-342900">
              <a:spcBef>
                <a:spcPts val="1200"/>
              </a:spcBef>
              <a:spcAft>
                <a:spcPts val="0"/>
              </a:spcAft>
              <a:buSzPts val="1000"/>
              <a:buFont typeface="Symbol" panose="05050102010706020507" pitchFamily="18" charset="2"/>
              <a:buChar char=""/>
              <a:tabLst>
                <a:tab pos="457200" algn="l"/>
              </a:tabLst>
            </a:pPr>
            <a:r>
              <a:rPr lang="en-US" sz="2800" b="1" spc="-10" dirty="0">
                <a:solidFill>
                  <a:srgbClr val="1A1A1A"/>
                </a:solidFill>
                <a:effectLst/>
                <a:latin typeface="Times New Roman" panose="02020603050405020304" pitchFamily="18" charset="0"/>
                <a:ea typeface="Times New Roman" panose="02020603050405020304" pitchFamily="18" charset="0"/>
              </a:rPr>
              <a:t>Within the Medicare population, beneficiaries with mental health needs are more likely to skip care compared to those without mental health needs.</a:t>
            </a:r>
            <a:endParaRPr lang="en-US" sz="2800" dirty="0">
              <a:solidFill>
                <a:srgbClr val="1A1A1A"/>
              </a:solidFill>
              <a:effectLst/>
              <a:latin typeface="Times New Roman" panose="02020603050405020304" pitchFamily="18" charset="0"/>
              <a:ea typeface="Times New Roman" panose="02020603050405020304" pitchFamily="18" charset="0"/>
            </a:endParaRPr>
          </a:p>
          <a:p>
            <a:pPr marL="342900" marR="0" lvl="0" indent="-342900">
              <a:spcBef>
                <a:spcPts val="1200"/>
              </a:spcBef>
              <a:spcAft>
                <a:spcPts val="0"/>
              </a:spcAft>
              <a:buSzPts val="1000"/>
              <a:buFont typeface="Symbol" panose="05050102010706020507" pitchFamily="18" charset="2"/>
              <a:buChar char=""/>
              <a:tabLst>
                <a:tab pos="457200" algn="l"/>
              </a:tabLst>
            </a:pPr>
            <a:r>
              <a:rPr lang="en-US" sz="2800" b="1" spc="-10" dirty="0">
                <a:solidFill>
                  <a:srgbClr val="1A1A1A"/>
                </a:solidFill>
                <a:effectLst/>
                <a:latin typeface="Times New Roman" panose="02020603050405020304" pitchFamily="18" charset="0"/>
                <a:ea typeface="Times New Roman" panose="02020603050405020304" pitchFamily="18" charset="0"/>
              </a:rPr>
              <a:t>The study highlighted that despite the high need for mental health care services by older adults in the U.S., the supply of mental health providers is low. </a:t>
            </a:r>
            <a:endParaRPr lang="en-US" sz="2800" dirty="0">
              <a:solidFill>
                <a:srgbClr val="1A1A1A"/>
              </a:solidFill>
              <a:effectLst/>
              <a:latin typeface="Times New Roman" panose="02020603050405020304" pitchFamily="18" charset="0"/>
              <a:ea typeface="Times New Roman" panose="02020603050405020304" pitchFamily="18" charset="0"/>
            </a:endParaRPr>
          </a:p>
          <a:p>
            <a:pPr marL="342900" marR="0" lvl="0" indent="-342900">
              <a:spcBef>
                <a:spcPts val="1200"/>
              </a:spcBef>
              <a:spcAft>
                <a:spcPts val="0"/>
              </a:spcAft>
              <a:buSzPts val="1000"/>
              <a:buFont typeface="Symbol" panose="05050102010706020507" pitchFamily="18" charset="2"/>
              <a:buChar char=""/>
              <a:tabLst>
                <a:tab pos="457200" algn="l"/>
              </a:tabLst>
            </a:pPr>
            <a:r>
              <a:rPr lang="en-US" sz="2800" b="1" u="sng" spc="-10" dirty="0">
                <a:solidFill>
                  <a:srgbClr val="196AD4"/>
                </a:solidFill>
                <a:effectLst/>
                <a:latin typeface="Times New Roman" panose="02020603050405020304" pitchFamily="18" charset="0"/>
                <a:ea typeface="Times New Roman" panose="02020603050405020304" pitchFamily="18" charset="0"/>
                <a:hlinkClick r:id="rId2"/>
              </a:rPr>
              <a:t>https://www.commonwealthfund.org/publications/issue-briefs/2022/jan/comparing-older-adults-mental-health-needs-and-access-treatment</a:t>
            </a:r>
            <a:endParaRPr lang="en-US" sz="2800" dirty="0">
              <a:solidFill>
                <a:srgbClr val="1A1A1A"/>
              </a:solidFill>
              <a:effectLst/>
              <a:latin typeface="Times New Roman" panose="02020603050405020304" pitchFamily="18" charset="0"/>
              <a:ea typeface="Times New Roman" panose="02020603050405020304" pitchFamily="18" charset="0"/>
            </a:endParaRPr>
          </a:p>
          <a:p>
            <a:pPr marL="342900" marR="0" lvl="0" indent="-342900">
              <a:spcBef>
                <a:spcPts val="1200"/>
              </a:spcBef>
              <a:spcAft>
                <a:spcPts val="0"/>
              </a:spcAft>
              <a:buSzPts val="1000"/>
              <a:buFont typeface="Symbol" panose="05050102010706020507" pitchFamily="18" charset="2"/>
              <a:buChar char=""/>
              <a:tabLst>
                <a:tab pos="457200" algn="l"/>
              </a:tabLst>
            </a:pPr>
            <a:r>
              <a:rPr lang="en-US" sz="2800" b="1" spc="-10" dirty="0">
                <a:solidFill>
                  <a:srgbClr val="1A1A1A"/>
                </a:solidFill>
                <a:effectLst/>
                <a:latin typeface="Times New Roman" panose="02020603050405020304" pitchFamily="18" charset="0"/>
                <a:ea typeface="Times New Roman" panose="02020603050405020304" pitchFamily="18" charset="0"/>
              </a:rPr>
              <a:t>The Commonwealth Fund regularly issues studies and briefs on an array of health care issues related to cost, access, coverage, and quality of care.</a:t>
            </a:r>
            <a:endParaRPr lang="en-US" sz="2800" dirty="0">
              <a:solidFill>
                <a:srgbClr val="1A1A1A"/>
              </a:solidFill>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829772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AE52B-0923-4CBD-9FCF-A5FB041D1F3F}"/>
              </a:ext>
            </a:extLst>
          </p:cNvPr>
          <p:cNvSpPr>
            <a:spLocks noGrp="1"/>
          </p:cNvSpPr>
          <p:nvPr>
            <p:ph type="title"/>
          </p:nvPr>
        </p:nvSpPr>
        <p:spPr/>
        <p:txBody>
          <a:bodyPr>
            <a:normAutofit/>
          </a:bodyPr>
          <a:lstStyle/>
          <a:p>
            <a:br>
              <a:rPr lang="en-US" b="1" dirty="0"/>
            </a:br>
            <a:r>
              <a:rPr lang="en-US" b="1" dirty="0"/>
              <a:t>Impact of Pandemic on Health Care Workers </a:t>
            </a:r>
          </a:p>
        </p:txBody>
      </p:sp>
      <p:sp>
        <p:nvSpPr>
          <p:cNvPr id="3" name="Content Placeholder 2">
            <a:extLst>
              <a:ext uri="{FF2B5EF4-FFF2-40B4-BE49-F238E27FC236}">
                <a16:creationId xmlns:a16="http://schemas.microsoft.com/office/drawing/2014/main" id="{71AA3956-A805-4A8D-AD75-E81604460E4D}"/>
              </a:ext>
            </a:extLst>
          </p:cNvPr>
          <p:cNvSpPr>
            <a:spLocks noGrp="1"/>
          </p:cNvSpPr>
          <p:nvPr>
            <p:ph idx="1"/>
          </p:nvPr>
        </p:nvSpPr>
        <p:spPr/>
        <p:txBody>
          <a:bodyPr>
            <a:normAutofit/>
          </a:bodyPr>
          <a:lstStyle/>
          <a:p>
            <a:pPr marL="0" marR="0">
              <a:spcBef>
                <a:spcPts val="150"/>
              </a:spcBef>
              <a:spcAft>
                <a:spcPts val="1800"/>
              </a:spcAft>
            </a:pPr>
            <a:r>
              <a:rPr lang="en-US" sz="1800" dirty="0">
                <a:solidFill>
                  <a:srgbClr val="1C1C1C"/>
                </a:solidFill>
                <a:effectLst/>
                <a:latin typeface="Arial" panose="020B0604020202020204" pitchFamily="34" charset="0"/>
                <a:ea typeface="Times New Roman" panose="02020603050405020304" pitchFamily="18" charset="0"/>
              </a:rPr>
              <a:t>A survey of more than 500 health care workers and first responders </a:t>
            </a:r>
            <a:r>
              <a:rPr lang="en-US" sz="1800" u="sng" dirty="0">
                <a:solidFill>
                  <a:srgbClr val="1FADB6"/>
                </a:solidFill>
                <a:effectLst/>
                <a:latin typeface="Arial" panose="020B0604020202020204" pitchFamily="34" charset="0"/>
                <a:ea typeface="Times New Roman" panose="02020603050405020304" pitchFamily="18" charset="0"/>
                <a:hlinkClick r:id="rId2"/>
              </a:rPr>
              <a:t>published this week</a:t>
            </a:r>
            <a:r>
              <a:rPr lang="en-US" sz="1800" dirty="0">
                <a:solidFill>
                  <a:srgbClr val="1C1C1C"/>
                </a:solidFill>
                <a:effectLst/>
                <a:latin typeface="Arial" panose="020B0604020202020204" pitchFamily="34" charset="0"/>
                <a:ea typeface="Times New Roman" panose="02020603050405020304" pitchFamily="18" charset="0"/>
              </a:rPr>
              <a:t> in the Journal of General Internal Medicine, co-authored by two of us (R.H. and K.H.), found that a substantial majority of respondents reported experiencing clinically significant psychiatric symptoms, including post-traumatic stress disorder (38%), depression (74%), anxiety (75%), and recent thoughts of suicide or self-harm (15%). Read more here… </a:t>
            </a:r>
            <a:r>
              <a:rPr lang="en-US" sz="1800" u="sng" dirty="0">
                <a:solidFill>
                  <a:srgbClr val="000000"/>
                </a:solidFill>
                <a:effectLst/>
                <a:latin typeface="Arial" panose="020B0604020202020204" pitchFamily="34" charset="0"/>
                <a:ea typeface="Times New Roman" panose="02020603050405020304" pitchFamily="18" charset="0"/>
                <a:hlinkClick r:id="rId3"/>
              </a:rPr>
              <a:t>https://www.statnews.com/2021/12/16/health-care-workers-suffering-goes-far-beyond-burnout-self-care-isnt-the-cure/</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solidFill>
                  <a:srgbClr val="2A2A2A"/>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333333"/>
                </a:solidFill>
                <a:effectLst/>
                <a:latin typeface="Arial" panose="020B0604020202020204" pitchFamily="34" charset="0"/>
                <a:ea typeface="Times New Roman" panose="02020603050405020304" pitchFamily="18" charset="0"/>
              </a:rPr>
              <a:t>Months after a bout with COVID-19, many people are still struggling with memory problems, mental fog and mood changes. One reason is that the disease can cause long-term harm to the brain. A recent stud</a:t>
            </a:r>
            <a:r>
              <a:rPr lang="en-US" sz="1800" u="sng" dirty="0">
                <a:solidFill>
                  <a:srgbClr val="5076B8"/>
                </a:solidFill>
                <a:effectLst/>
                <a:latin typeface="Arial" panose="020B0604020202020204" pitchFamily="34" charset="0"/>
                <a:ea typeface="Times New Roman" panose="02020603050405020304" pitchFamily="18" charset="0"/>
                <a:hlinkClick r:id="rId4"/>
              </a:rPr>
              <a:t>y</a:t>
            </a:r>
            <a:r>
              <a:rPr lang="en-US" sz="1800" dirty="0">
                <a:solidFill>
                  <a:srgbClr val="333333"/>
                </a:solidFill>
                <a:effectLst/>
                <a:latin typeface="Arial" panose="020B0604020202020204" pitchFamily="34" charset="0"/>
                <a:ea typeface="Times New Roman" panose="02020603050405020304" pitchFamily="18" charset="0"/>
              </a:rPr>
              <a:t> found that more than 13% of hospitalized COVID-19 patients had developed a new neurological disorder soon after being infected. A follow-up study found that six months later, about half of the patients in that group who survived were still experiencing cognitive problems. Read more here… </a:t>
            </a:r>
            <a:r>
              <a:rPr lang="en-US" sz="1800" u="sng" dirty="0">
                <a:solidFill>
                  <a:srgbClr val="0000FF"/>
                </a:solidFill>
                <a:effectLst/>
                <a:latin typeface="Arial" panose="020B0604020202020204" pitchFamily="34" charset="0"/>
                <a:ea typeface="Times New Roman" panose="02020603050405020304" pitchFamily="18" charset="0"/>
                <a:hlinkClick r:id="rId5"/>
              </a:rPr>
              <a:t>https://www.npr.org/sections/health-shots/2021/12/16/1064594686/how-covid-threatens-the-brain</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399618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652F5-4E08-483B-A062-722209C53603}"/>
              </a:ext>
            </a:extLst>
          </p:cNvPr>
          <p:cNvSpPr>
            <a:spLocks noGrp="1"/>
          </p:cNvSpPr>
          <p:nvPr>
            <p:ph type="title"/>
          </p:nvPr>
        </p:nvSpPr>
        <p:spPr/>
        <p:txBody>
          <a:bodyPr/>
          <a:lstStyle/>
          <a:p>
            <a:br>
              <a:rPr lang="en-US" b="1" dirty="0"/>
            </a:br>
            <a:r>
              <a:rPr lang="en-US" b="1" dirty="0"/>
              <a:t>Dementia and Cataracts</a:t>
            </a:r>
          </a:p>
        </p:txBody>
      </p:sp>
      <p:sp>
        <p:nvSpPr>
          <p:cNvPr id="3" name="Content Placeholder 2">
            <a:extLst>
              <a:ext uri="{FF2B5EF4-FFF2-40B4-BE49-F238E27FC236}">
                <a16:creationId xmlns:a16="http://schemas.microsoft.com/office/drawing/2014/main" id="{34903733-D179-4903-B0B2-5C87D83594CE}"/>
              </a:ext>
            </a:extLst>
          </p:cNvPr>
          <p:cNvSpPr>
            <a:spLocks noGrp="1"/>
          </p:cNvSpPr>
          <p:nvPr>
            <p:ph idx="1"/>
          </p:nvPr>
        </p:nvSpPr>
        <p:spPr/>
        <p:txBody>
          <a:bodyPr/>
          <a:lstStyle/>
          <a:p>
            <a:endParaRPr lang="en-US" sz="1800" dirty="0">
              <a:solidFill>
                <a:srgbClr val="2A2A2A"/>
              </a:solidFill>
              <a:effectLst/>
              <a:latin typeface="Arial" panose="020B0604020202020204" pitchFamily="34" charset="0"/>
              <a:ea typeface="Times New Roman" panose="02020603050405020304" pitchFamily="18" charset="0"/>
            </a:endParaRPr>
          </a:p>
          <a:p>
            <a:r>
              <a:rPr lang="en-US" sz="1800" dirty="0">
                <a:solidFill>
                  <a:srgbClr val="2A2A2A"/>
                </a:solidFill>
                <a:effectLst/>
                <a:latin typeface="Arial" panose="020B0604020202020204" pitchFamily="34" charset="0"/>
                <a:ea typeface="Times New Roman" panose="02020603050405020304" pitchFamily="18" charset="0"/>
              </a:rPr>
              <a:t>Older people who have </a:t>
            </a:r>
            <a:r>
              <a:rPr lang="en-US" sz="1800" u="sng" dirty="0">
                <a:solidFill>
                  <a:srgbClr val="1955A5"/>
                </a:solidFill>
                <a:effectLst/>
                <a:latin typeface="Arial" panose="020B0604020202020204" pitchFamily="34" charset="0"/>
                <a:ea typeface="Times New Roman" panose="02020603050405020304" pitchFamily="18" charset="0"/>
                <a:hlinkClick r:id="rId2" tooltip="www.nei.nih.gov"/>
              </a:rPr>
              <a:t>cataracts</a:t>
            </a:r>
            <a:r>
              <a:rPr lang="en-US" sz="1800" dirty="0">
                <a:solidFill>
                  <a:srgbClr val="2A2A2A"/>
                </a:solidFill>
                <a:effectLst/>
                <a:latin typeface="Arial" panose="020B0604020202020204" pitchFamily="34" charset="0"/>
                <a:ea typeface="Times New Roman" panose="02020603050405020304" pitchFamily="18" charset="0"/>
              </a:rPr>
              <a:t> removed may be gaining more than better vision. </a:t>
            </a:r>
          </a:p>
          <a:p>
            <a:endParaRPr lang="en-US" sz="1800" dirty="0">
              <a:solidFill>
                <a:srgbClr val="2A2A2A"/>
              </a:solidFill>
              <a:latin typeface="Arial" panose="020B0604020202020204" pitchFamily="34" charset="0"/>
              <a:ea typeface="Times New Roman" panose="02020603050405020304" pitchFamily="18" charset="0"/>
            </a:endParaRPr>
          </a:p>
          <a:p>
            <a:r>
              <a:rPr lang="en-US" sz="1800" dirty="0">
                <a:solidFill>
                  <a:srgbClr val="2A2A2A"/>
                </a:solidFill>
                <a:effectLst/>
                <a:latin typeface="Arial" panose="020B0604020202020204" pitchFamily="34" charset="0"/>
                <a:ea typeface="Times New Roman" panose="02020603050405020304" pitchFamily="18" charset="0"/>
              </a:rPr>
              <a:t>Research published in JAMA Internal Medicine suggests that they are nearly </a:t>
            </a:r>
            <a:r>
              <a:rPr lang="en-US" sz="1800" u="sng" dirty="0">
                <a:solidFill>
                  <a:srgbClr val="1955A5"/>
                </a:solidFill>
                <a:effectLst/>
                <a:latin typeface="Arial" panose="020B0604020202020204" pitchFamily="34" charset="0"/>
                <a:ea typeface="Times New Roman" panose="02020603050405020304" pitchFamily="18" charset="0"/>
                <a:hlinkClick r:id="rId3" tooltip="jamanetwork.com"/>
              </a:rPr>
              <a:t>30 percent less likely to develop dementia</a:t>
            </a:r>
            <a:r>
              <a:rPr lang="en-US" sz="1800" dirty="0">
                <a:solidFill>
                  <a:srgbClr val="2A2A2A"/>
                </a:solidFill>
                <a:effectLst/>
                <a:latin typeface="Arial" panose="020B0604020202020204" pitchFamily="34" charset="0"/>
                <a:ea typeface="Times New Roman" panose="02020603050405020304" pitchFamily="18" charset="0"/>
              </a:rPr>
              <a:t>, including Alzheimer’s disease, than are people with cataracts who do not have the surgery. </a:t>
            </a:r>
          </a:p>
          <a:p>
            <a:endParaRPr lang="en-US" sz="1800" dirty="0">
              <a:solidFill>
                <a:srgbClr val="2A2A2A"/>
              </a:solidFill>
              <a:latin typeface="Arial" panose="020B0604020202020204" pitchFamily="34" charset="0"/>
              <a:ea typeface="Times New Roman" panose="02020603050405020304" pitchFamily="18" charset="0"/>
            </a:endParaRPr>
          </a:p>
          <a:p>
            <a:r>
              <a:rPr lang="en-US" sz="1800" dirty="0">
                <a:solidFill>
                  <a:srgbClr val="2A2A2A"/>
                </a:solidFill>
                <a:effectLst/>
                <a:latin typeface="Arial" panose="020B0604020202020204" pitchFamily="34" charset="0"/>
                <a:ea typeface="Times New Roman" panose="02020603050405020304" pitchFamily="18" charset="0"/>
              </a:rPr>
              <a:t>Read more here… </a:t>
            </a:r>
            <a:r>
              <a:rPr lang="en-US" sz="1800" u="sng" dirty="0">
                <a:solidFill>
                  <a:srgbClr val="000000"/>
                </a:solidFill>
                <a:effectLst/>
                <a:latin typeface="Arial" panose="020B0604020202020204" pitchFamily="34" charset="0"/>
                <a:ea typeface="Times New Roman" panose="02020603050405020304" pitchFamily="18" charset="0"/>
                <a:hlinkClick r:id="rId4"/>
              </a:rPr>
              <a:t>https://www.washingtonpost.com/health/cataracts-vision-dementia/2022/01/07/baa0ceba-6d79-11ec-a5d2-7712163262f0_story.html</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9884993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70004-CBF6-4026-BEFA-AE86465C1B47}"/>
              </a:ext>
            </a:extLst>
          </p:cNvPr>
          <p:cNvSpPr>
            <a:spLocks noGrp="1"/>
          </p:cNvSpPr>
          <p:nvPr>
            <p:ph type="title"/>
          </p:nvPr>
        </p:nvSpPr>
        <p:spPr/>
        <p:txBody>
          <a:bodyPr>
            <a:normAutofit fontScale="90000"/>
          </a:bodyPr>
          <a:lstStyle/>
          <a:p>
            <a:pPr algn="ctr"/>
            <a:br>
              <a:rPr lang="en-US" dirty="0"/>
            </a:br>
            <a:br>
              <a:rPr lang="en-US" dirty="0"/>
            </a:br>
            <a:br>
              <a:rPr lang="en-US" dirty="0"/>
            </a:br>
            <a:br>
              <a:rPr lang="en-US" dirty="0"/>
            </a:br>
            <a:br>
              <a:rPr lang="en-US" dirty="0"/>
            </a:br>
            <a:br>
              <a:rPr lang="en-US" dirty="0"/>
            </a:br>
            <a:br>
              <a:rPr lang="en-US" dirty="0"/>
            </a:br>
            <a:br>
              <a:rPr lang="en-US" dirty="0"/>
            </a:br>
            <a:br>
              <a:rPr lang="en-US" dirty="0"/>
            </a:br>
            <a:r>
              <a:rPr lang="en-US" b="1" dirty="0"/>
              <a:t>Thank You and Questions</a:t>
            </a:r>
            <a:br>
              <a:rPr lang="en-US" b="1" dirty="0"/>
            </a:br>
            <a:br>
              <a:rPr lang="en-US" b="1" dirty="0"/>
            </a:br>
            <a:r>
              <a:rPr lang="en-US" b="1" dirty="0">
                <a:hlinkClick r:id="rId2"/>
              </a:rPr>
              <a:t>joel.miller44@yahoo.com</a:t>
            </a:r>
            <a:br>
              <a:rPr lang="en-US" b="1" dirty="0"/>
            </a:br>
            <a:r>
              <a:rPr lang="en-US" b="1" dirty="0"/>
              <a:t>703-868-4407</a:t>
            </a:r>
          </a:p>
        </p:txBody>
      </p:sp>
    </p:spTree>
    <p:extLst>
      <p:ext uri="{BB962C8B-B14F-4D97-AF65-F5344CB8AC3E}">
        <p14:creationId xmlns:p14="http://schemas.microsoft.com/office/powerpoint/2010/main" val="3939952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195AB-56BC-4AC6-965B-7A834DE0F31F}"/>
              </a:ext>
            </a:extLst>
          </p:cNvPr>
          <p:cNvSpPr>
            <a:spLocks noGrp="1"/>
          </p:cNvSpPr>
          <p:nvPr>
            <p:ph type="title"/>
          </p:nvPr>
        </p:nvSpPr>
        <p:spPr/>
        <p:txBody>
          <a:bodyPr/>
          <a:lstStyle/>
          <a:p>
            <a:r>
              <a:rPr lang="en-US" b="1" dirty="0"/>
              <a:t>Senate Finance Committee </a:t>
            </a:r>
          </a:p>
        </p:txBody>
      </p:sp>
      <p:sp>
        <p:nvSpPr>
          <p:cNvPr id="3" name="Content Placeholder 2">
            <a:extLst>
              <a:ext uri="{FF2B5EF4-FFF2-40B4-BE49-F238E27FC236}">
                <a16:creationId xmlns:a16="http://schemas.microsoft.com/office/drawing/2014/main" id="{A31008F0-C9E9-4D03-B522-228F78171458}"/>
              </a:ext>
            </a:extLst>
          </p:cNvPr>
          <p:cNvSpPr>
            <a:spLocks noGrp="1"/>
          </p:cNvSpPr>
          <p:nvPr>
            <p:ph idx="1"/>
          </p:nvPr>
        </p:nvSpPr>
        <p:spPr/>
        <p:txBody>
          <a:bodyPr>
            <a:normAutofit fontScale="77500" lnSpcReduction="20000"/>
          </a:bodyPr>
          <a:lstStyle/>
          <a:p>
            <a:r>
              <a:rPr lang="en-US" dirty="0"/>
              <a:t>Solicited Information in November on Mental Health Legislative Initiatives</a:t>
            </a:r>
          </a:p>
          <a:p>
            <a:r>
              <a:rPr lang="en-US" dirty="0"/>
              <a:t>NCMHA Submitted Recommendations</a:t>
            </a:r>
          </a:p>
          <a:p>
            <a:pPr algn="l" rtl="0"/>
            <a:r>
              <a:rPr lang="en-US" b="1" i="0" dirty="0">
                <a:solidFill>
                  <a:srgbClr val="1D2228"/>
                </a:solidFill>
                <a:effectLst/>
                <a:latin typeface="Helvetica Neue"/>
              </a:rPr>
              <a:t>Issue Areas </a:t>
            </a:r>
            <a:r>
              <a:rPr lang="en-US" b="0" i="0" dirty="0">
                <a:solidFill>
                  <a:srgbClr val="1D2228"/>
                </a:solidFill>
                <a:effectLst/>
                <a:latin typeface="Helvetica Neue"/>
              </a:rPr>
              <a:t>and Work Group Co-Chairs</a:t>
            </a:r>
            <a:br>
              <a:rPr lang="en-US" b="0" i="0" dirty="0">
                <a:solidFill>
                  <a:srgbClr val="1D2228"/>
                </a:solidFill>
                <a:effectLst/>
                <a:latin typeface="Helvetica Neue"/>
              </a:rPr>
            </a:br>
            <a:endParaRPr lang="en-US" b="0" i="0" dirty="0">
              <a:solidFill>
                <a:srgbClr val="1D2228"/>
              </a:solidFill>
              <a:effectLst/>
              <a:latin typeface="Helvetica Neue"/>
            </a:endParaRPr>
          </a:p>
          <a:p>
            <a:pPr marL="0" indent="0" algn="l" rtl="0">
              <a:buNone/>
            </a:pPr>
            <a:r>
              <a:rPr lang="en-US" dirty="0">
                <a:solidFill>
                  <a:srgbClr val="1D2228"/>
                </a:solidFill>
                <a:latin typeface="Helvetica Neue"/>
              </a:rPr>
              <a:t>  </a:t>
            </a:r>
            <a:r>
              <a:rPr lang="en-US" b="0" i="0" dirty="0">
                <a:solidFill>
                  <a:srgbClr val="1D2228"/>
                </a:solidFill>
                <a:effectLst/>
                <a:latin typeface="Helvetica Neue"/>
              </a:rPr>
              <a:t>-- </a:t>
            </a:r>
            <a:r>
              <a:rPr lang="en-US" b="1" i="0" dirty="0">
                <a:solidFill>
                  <a:srgbClr val="1D2228"/>
                </a:solidFill>
                <a:effectLst/>
                <a:latin typeface="Helvetica Neue"/>
              </a:rPr>
              <a:t>Strengthening the Workforce</a:t>
            </a:r>
            <a:r>
              <a:rPr lang="en-US" b="0" i="0" dirty="0">
                <a:solidFill>
                  <a:srgbClr val="1D2228"/>
                </a:solidFill>
                <a:effectLst/>
                <a:latin typeface="Helvetica Neue"/>
              </a:rPr>
              <a:t>: Stabenow/</a:t>
            </a:r>
            <a:r>
              <a:rPr lang="en-US" b="0" i="0" dirty="0" err="1">
                <a:solidFill>
                  <a:srgbClr val="1D2228"/>
                </a:solidFill>
                <a:effectLst/>
                <a:latin typeface="Helvetica Neue"/>
              </a:rPr>
              <a:t>Daines</a:t>
            </a:r>
            <a:br>
              <a:rPr lang="en-US" b="0" i="0" dirty="0">
                <a:solidFill>
                  <a:srgbClr val="1D2228"/>
                </a:solidFill>
                <a:effectLst/>
                <a:latin typeface="Helvetica Neue"/>
              </a:rPr>
            </a:br>
            <a:br>
              <a:rPr lang="en-US" b="0" i="0" dirty="0">
                <a:solidFill>
                  <a:srgbClr val="1D2228"/>
                </a:solidFill>
                <a:effectLst/>
                <a:latin typeface="Helvetica Neue"/>
              </a:rPr>
            </a:br>
            <a:r>
              <a:rPr lang="en-US" b="0" i="0" dirty="0">
                <a:solidFill>
                  <a:srgbClr val="1D2228"/>
                </a:solidFill>
                <a:effectLst/>
                <a:latin typeface="Helvetica Neue"/>
              </a:rPr>
              <a:t>  -- </a:t>
            </a:r>
            <a:r>
              <a:rPr lang="en-US" b="1" i="0" dirty="0">
                <a:solidFill>
                  <a:srgbClr val="1D2228"/>
                </a:solidFill>
                <a:effectLst/>
                <a:latin typeface="Helvetica Neue"/>
              </a:rPr>
              <a:t>Increasing Integration, Coordination and Access to Care</a:t>
            </a:r>
            <a:r>
              <a:rPr lang="en-US" b="0" i="0" dirty="0">
                <a:solidFill>
                  <a:srgbClr val="1D2228"/>
                </a:solidFill>
                <a:effectLst/>
                <a:latin typeface="Helvetica Neue"/>
              </a:rPr>
              <a:t>: Cortez-	Masto/Cornyn</a:t>
            </a:r>
            <a:br>
              <a:rPr lang="en-US" b="0" i="0" dirty="0">
                <a:solidFill>
                  <a:srgbClr val="1D2228"/>
                </a:solidFill>
                <a:effectLst/>
                <a:latin typeface="Helvetica Neue"/>
              </a:rPr>
            </a:br>
            <a:br>
              <a:rPr lang="en-US" b="0" i="0" dirty="0">
                <a:solidFill>
                  <a:srgbClr val="1D2228"/>
                </a:solidFill>
                <a:effectLst/>
                <a:latin typeface="Helvetica Neue"/>
              </a:rPr>
            </a:br>
            <a:r>
              <a:rPr lang="en-US" b="0" i="0" dirty="0">
                <a:solidFill>
                  <a:srgbClr val="1D2228"/>
                </a:solidFill>
                <a:effectLst/>
                <a:latin typeface="Helvetica Neue"/>
              </a:rPr>
              <a:t>  -- </a:t>
            </a:r>
            <a:r>
              <a:rPr lang="en-US" b="1" i="0" dirty="0">
                <a:solidFill>
                  <a:srgbClr val="1D2228"/>
                </a:solidFill>
                <a:effectLst/>
                <a:latin typeface="Helvetica Neue"/>
              </a:rPr>
              <a:t>Ensuring Parity between Behavioral </a:t>
            </a:r>
            <a:r>
              <a:rPr lang="en-US" b="1" dirty="0">
                <a:solidFill>
                  <a:srgbClr val="1D2228"/>
                </a:solidFill>
                <a:latin typeface="Helvetica Neue"/>
              </a:rPr>
              <a:t>&amp; </a:t>
            </a:r>
            <a:r>
              <a:rPr lang="en-US" b="1" i="0" dirty="0">
                <a:solidFill>
                  <a:srgbClr val="1D2228"/>
                </a:solidFill>
                <a:effectLst/>
                <a:latin typeface="Helvetica Neue"/>
              </a:rPr>
              <a:t>Physical </a:t>
            </a:r>
            <a:r>
              <a:rPr lang="en-US" b="1" dirty="0">
                <a:solidFill>
                  <a:srgbClr val="1D2228"/>
                </a:solidFill>
                <a:latin typeface="Helvetica Neue"/>
              </a:rPr>
              <a:t>H</a:t>
            </a:r>
            <a:r>
              <a:rPr lang="en-US" b="1" i="0" dirty="0">
                <a:solidFill>
                  <a:srgbClr val="1D2228"/>
                </a:solidFill>
                <a:effectLst/>
                <a:latin typeface="Helvetica Neue"/>
              </a:rPr>
              <a:t>ealth Care: 	</a:t>
            </a:r>
            <a:r>
              <a:rPr lang="en-US" b="0" i="0" dirty="0">
                <a:solidFill>
                  <a:srgbClr val="1D2228"/>
                </a:solidFill>
                <a:effectLst/>
                <a:latin typeface="Helvetica Neue"/>
              </a:rPr>
              <a:t>Bennet/Portman</a:t>
            </a:r>
            <a:br>
              <a:rPr lang="en-US" b="0" i="0" dirty="0">
                <a:solidFill>
                  <a:srgbClr val="1D2228"/>
                </a:solidFill>
                <a:effectLst/>
                <a:latin typeface="Helvetica Neue"/>
              </a:rPr>
            </a:br>
            <a:br>
              <a:rPr lang="en-US" b="1" i="0" dirty="0">
                <a:solidFill>
                  <a:srgbClr val="1D2228"/>
                </a:solidFill>
                <a:effectLst/>
                <a:latin typeface="Helvetica Neue"/>
              </a:rPr>
            </a:br>
            <a:r>
              <a:rPr lang="en-US" b="1" i="0" dirty="0">
                <a:solidFill>
                  <a:srgbClr val="1D2228"/>
                </a:solidFill>
                <a:effectLst/>
                <a:latin typeface="Helvetica Neue"/>
              </a:rPr>
              <a:t>  -- Furthering the Use of Telehealth</a:t>
            </a:r>
            <a:r>
              <a:rPr lang="en-US" b="0" i="0" dirty="0">
                <a:solidFill>
                  <a:srgbClr val="1D2228"/>
                </a:solidFill>
                <a:effectLst/>
                <a:latin typeface="Helvetica Neue"/>
              </a:rPr>
              <a:t>: Cardin/Thune</a:t>
            </a:r>
            <a:br>
              <a:rPr lang="en-US" b="0" i="0" dirty="0">
                <a:solidFill>
                  <a:srgbClr val="1D2228"/>
                </a:solidFill>
                <a:effectLst/>
                <a:latin typeface="Helvetica Neue"/>
              </a:rPr>
            </a:br>
            <a:br>
              <a:rPr lang="en-US" b="0" i="0" dirty="0">
                <a:solidFill>
                  <a:srgbClr val="1D2228"/>
                </a:solidFill>
                <a:effectLst/>
                <a:latin typeface="Helvetica Neue"/>
              </a:rPr>
            </a:br>
            <a:r>
              <a:rPr lang="en-US" b="0" i="0" dirty="0">
                <a:solidFill>
                  <a:srgbClr val="1D2228"/>
                </a:solidFill>
                <a:effectLst/>
                <a:latin typeface="Helvetica Neue"/>
              </a:rPr>
              <a:t>  -- </a:t>
            </a:r>
            <a:r>
              <a:rPr lang="en-US" b="1" i="0" dirty="0">
                <a:solidFill>
                  <a:srgbClr val="1D2228"/>
                </a:solidFill>
                <a:effectLst/>
                <a:latin typeface="Helvetica Neue"/>
              </a:rPr>
              <a:t>Improving Access to Behavioral </a:t>
            </a:r>
            <a:r>
              <a:rPr lang="en-US" b="1" dirty="0">
                <a:solidFill>
                  <a:srgbClr val="1D2228"/>
                </a:solidFill>
                <a:latin typeface="Helvetica Neue"/>
              </a:rPr>
              <a:t>H</a:t>
            </a:r>
            <a:r>
              <a:rPr lang="en-US" b="1" i="0" dirty="0">
                <a:solidFill>
                  <a:srgbClr val="1D2228"/>
                </a:solidFill>
                <a:effectLst/>
                <a:latin typeface="Helvetica Neue"/>
              </a:rPr>
              <a:t>ealth </a:t>
            </a:r>
            <a:r>
              <a:rPr lang="en-US" b="1" dirty="0">
                <a:solidFill>
                  <a:srgbClr val="1D2228"/>
                </a:solidFill>
                <a:latin typeface="Helvetica Neue"/>
              </a:rPr>
              <a:t>C</a:t>
            </a:r>
            <a:r>
              <a:rPr lang="en-US" b="1" i="0" dirty="0">
                <a:solidFill>
                  <a:srgbClr val="1D2228"/>
                </a:solidFill>
                <a:effectLst/>
                <a:latin typeface="Helvetica Neue"/>
              </a:rPr>
              <a:t>are for Children and Young 	</a:t>
            </a:r>
            <a:r>
              <a:rPr lang="en-US" b="1" dirty="0">
                <a:solidFill>
                  <a:srgbClr val="1D2228"/>
                </a:solidFill>
                <a:latin typeface="Helvetica Neue"/>
              </a:rPr>
              <a:t>P</a:t>
            </a:r>
            <a:r>
              <a:rPr lang="en-US" b="1" i="0" dirty="0">
                <a:solidFill>
                  <a:srgbClr val="1D2228"/>
                </a:solidFill>
                <a:effectLst/>
                <a:latin typeface="Helvetica Neue"/>
              </a:rPr>
              <a:t>eople</a:t>
            </a:r>
            <a:r>
              <a:rPr lang="en-US" b="0" i="0" dirty="0">
                <a:solidFill>
                  <a:srgbClr val="1D2228"/>
                </a:solidFill>
                <a:effectLst/>
                <a:latin typeface="Helvetica Neue"/>
              </a:rPr>
              <a:t>: Carper/Cassidy</a:t>
            </a:r>
          </a:p>
          <a:p>
            <a:endParaRPr lang="en-US" dirty="0"/>
          </a:p>
        </p:txBody>
      </p:sp>
    </p:spTree>
    <p:extLst>
      <p:ext uri="{BB962C8B-B14F-4D97-AF65-F5344CB8AC3E}">
        <p14:creationId xmlns:p14="http://schemas.microsoft.com/office/powerpoint/2010/main" val="2540379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DE990-53C7-42D9-8CD4-0F1C6E31F6E6}"/>
              </a:ext>
            </a:extLst>
          </p:cNvPr>
          <p:cNvSpPr>
            <a:spLocks noGrp="1"/>
          </p:cNvSpPr>
          <p:nvPr>
            <p:ph type="title"/>
          </p:nvPr>
        </p:nvSpPr>
        <p:spPr/>
        <p:txBody>
          <a:bodyPr>
            <a:normAutofit/>
          </a:bodyPr>
          <a:lstStyle/>
          <a:p>
            <a:r>
              <a:rPr lang="en-US" sz="3600" b="1" dirty="0"/>
              <a:t>Senate Health, Education, Labor, and Pensions Committee (HELP) Committee</a:t>
            </a:r>
          </a:p>
        </p:txBody>
      </p:sp>
      <p:sp>
        <p:nvSpPr>
          <p:cNvPr id="3" name="Content Placeholder 2">
            <a:extLst>
              <a:ext uri="{FF2B5EF4-FFF2-40B4-BE49-F238E27FC236}">
                <a16:creationId xmlns:a16="http://schemas.microsoft.com/office/drawing/2014/main" id="{FA15D313-A454-4E49-8DD3-C82FE33CF2C5}"/>
              </a:ext>
            </a:extLst>
          </p:cNvPr>
          <p:cNvSpPr>
            <a:spLocks noGrp="1"/>
          </p:cNvSpPr>
          <p:nvPr>
            <p:ph idx="1"/>
          </p:nvPr>
        </p:nvSpPr>
        <p:spPr/>
        <p:txBody>
          <a:bodyPr>
            <a:normAutofit fontScale="92500" lnSpcReduction="10000"/>
          </a:bodyPr>
          <a:lstStyle/>
          <a:p>
            <a:r>
              <a:rPr lang="en-US" sz="2400" b="1" cap="all" dirty="0">
                <a:solidFill>
                  <a:srgbClr val="253548"/>
                </a:solidFill>
                <a:latin typeface="Futura BT W01 Bold"/>
              </a:rPr>
              <a:t>February 1</a:t>
            </a:r>
            <a:r>
              <a:rPr lang="en-US" sz="2400" b="1" cap="all" baseline="30000" dirty="0">
                <a:solidFill>
                  <a:srgbClr val="253548"/>
                </a:solidFill>
                <a:latin typeface="Futura BT W01 Bold"/>
              </a:rPr>
              <a:t>st</a:t>
            </a:r>
            <a:r>
              <a:rPr lang="en-US" sz="2400" b="1" cap="all" dirty="0">
                <a:solidFill>
                  <a:srgbClr val="253548"/>
                </a:solidFill>
                <a:latin typeface="Futura BT W01 Bold"/>
              </a:rPr>
              <a:t> Hearing </a:t>
            </a:r>
            <a:r>
              <a:rPr lang="en-US" sz="2400" cap="all" dirty="0">
                <a:solidFill>
                  <a:srgbClr val="253548"/>
                </a:solidFill>
                <a:latin typeface="Futura BT W01 Bold"/>
              </a:rPr>
              <a:t>– </a:t>
            </a:r>
            <a:r>
              <a:rPr lang="en-US" sz="2400" b="1" cap="all" dirty="0">
                <a:solidFill>
                  <a:srgbClr val="253548"/>
                </a:solidFill>
                <a:latin typeface="Futura BT W01 Bold"/>
              </a:rPr>
              <a:t>“</a:t>
            </a:r>
            <a:r>
              <a:rPr lang="en-US" sz="2400" b="1" i="0" dirty="0">
                <a:solidFill>
                  <a:srgbClr val="253548"/>
                </a:solidFill>
                <a:effectLst/>
                <a:latin typeface="Playfair Display" panose="020B0604020202020204" pitchFamily="2" charset="0"/>
              </a:rPr>
              <a:t>Mental Health and Substance Use Disorders: Responding to the Growing Crisis”</a:t>
            </a:r>
          </a:p>
          <a:p>
            <a:pPr marL="0" indent="0">
              <a:buNone/>
            </a:pPr>
            <a:endParaRPr lang="en-US" sz="2400" b="0" i="0" dirty="0">
              <a:solidFill>
                <a:srgbClr val="253548"/>
              </a:solidFill>
              <a:effectLst/>
              <a:latin typeface="Playfair Display" panose="020B0604020202020204" pitchFamily="2" charset="0"/>
            </a:endParaRPr>
          </a:p>
          <a:p>
            <a:r>
              <a:rPr lang="en-US" sz="2400" b="0" i="0" dirty="0">
                <a:solidFill>
                  <a:srgbClr val="253548"/>
                </a:solidFill>
                <a:effectLst/>
                <a:latin typeface="Playfair Display" panose="020B0604020202020204" pitchFamily="2" charset="0"/>
              </a:rPr>
              <a:t>Focus of the hearing was substance use/addiction challenges and Congressional funding initiatives to address problems.</a:t>
            </a:r>
          </a:p>
          <a:p>
            <a:pPr marL="0" indent="0">
              <a:buNone/>
            </a:pPr>
            <a:endParaRPr lang="en-US" sz="2400" b="0" i="0" dirty="0">
              <a:solidFill>
                <a:srgbClr val="253548"/>
              </a:solidFill>
              <a:effectLst/>
              <a:latin typeface="Playfair Display" panose="020B0604020202020204" pitchFamily="2" charset="0"/>
            </a:endParaRPr>
          </a:p>
          <a:p>
            <a:r>
              <a:rPr lang="en-US" sz="2400" dirty="0">
                <a:solidFill>
                  <a:srgbClr val="253548"/>
                </a:solidFill>
                <a:latin typeface="Playfair Display" panose="020B0604020202020204" pitchFamily="2" charset="0"/>
              </a:rPr>
              <a:t>Chairman Murray and some of the witnesses stressed workforce gaps and suicide prevention efforts in opening remarks.</a:t>
            </a:r>
          </a:p>
          <a:p>
            <a:endParaRPr lang="en-US" sz="2400" dirty="0">
              <a:solidFill>
                <a:srgbClr val="253548"/>
              </a:solidFill>
              <a:latin typeface="Playfair Display" panose="020B0604020202020204" pitchFamily="2" charset="0"/>
            </a:endParaRPr>
          </a:p>
          <a:p>
            <a:r>
              <a:rPr lang="en-US" sz="2400" dirty="0">
                <a:solidFill>
                  <a:srgbClr val="253548"/>
                </a:solidFill>
                <a:latin typeface="Playfair Display" panose="020B0604020202020204" pitchFamily="2" charset="0"/>
              </a:rPr>
              <a:t>Co-occurring disorders not adequately coordinated across systems.</a:t>
            </a:r>
          </a:p>
          <a:p>
            <a:pPr marL="0" indent="0">
              <a:buNone/>
            </a:pPr>
            <a:endParaRPr lang="en-US" sz="2400" dirty="0">
              <a:solidFill>
                <a:srgbClr val="253548"/>
              </a:solidFill>
              <a:latin typeface="Playfair Display" panose="020B0604020202020204" pitchFamily="2" charset="0"/>
            </a:endParaRPr>
          </a:p>
          <a:p>
            <a:r>
              <a:rPr lang="en-US" sz="2400" b="0" i="0" dirty="0">
                <a:solidFill>
                  <a:srgbClr val="253548"/>
                </a:solidFill>
                <a:effectLst/>
                <a:latin typeface="Playfair Display" panose="020B0604020202020204" pitchFamily="2" charset="0"/>
              </a:rPr>
              <a:t>Need to reauthorize key programs like Minority Fellowship Program.</a:t>
            </a:r>
          </a:p>
          <a:p>
            <a:endParaRPr lang="en-US" b="0" i="0" dirty="0">
              <a:solidFill>
                <a:srgbClr val="253548"/>
              </a:solidFill>
              <a:effectLst/>
              <a:latin typeface="Playfair Display" panose="020B0604020202020204" pitchFamily="2" charset="0"/>
            </a:endParaRPr>
          </a:p>
          <a:p>
            <a:endParaRPr lang="en-US" b="0" i="0" dirty="0">
              <a:solidFill>
                <a:srgbClr val="253548"/>
              </a:solidFill>
              <a:effectLst/>
              <a:latin typeface="Playfair Display" panose="020B0604020202020204" pitchFamily="2" charset="0"/>
            </a:endParaRPr>
          </a:p>
          <a:p>
            <a:endParaRPr lang="en-US" dirty="0"/>
          </a:p>
        </p:txBody>
      </p:sp>
    </p:spTree>
    <p:extLst>
      <p:ext uri="{BB962C8B-B14F-4D97-AF65-F5344CB8AC3E}">
        <p14:creationId xmlns:p14="http://schemas.microsoft.com/office/powerpoint/2010/main" val="1774000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DEB6F-B379-40A1-859C-474F04DBF232}"/>
              </a:ext>
            </a:extLst>
          </p:cNvPr>
          <p:cNvSpPr>
            <a:spLocks noGrp="1"/>
          </p:cNvSpPr>
          <p:nvPr>
            <p:ph type="title"/>
          </p:nvPr>
        </p:nvSpPr>
        <p:spPr/>
        <p:txBody>
          <a:bodyPr>
            <a:normAutofit fontScale="90000"/>
          </a:bodyPr>
          <a:lstStyle/>
          <a:p>
            <a:br>
              <a:rPr lang="en-US" sz="3600" b="0" i="0" u="none" strike="noStrike" dirty="0">
                <a:solidFill>
                  <a:srgbClr val="000000"/>
                </a:solidFill>
                <a:effectLst/>
                <a:latin typeface="Arial" panose="020B0604020202020204" pitchFamily="34" charset="0"/>
                <a:cs typeface="Arial" panose="020B0604020202020204" pitchFamily="34" charset="0"/>
              </a:rPr>
            </a:br>
            <a:r>
              <a:rPr lang="en-US" sz="3600" b="0" i="0" u="none" strike="noStrike" dirty="0">
                <a:solidFill>
                  <a:srgbClr val="000000"/>
                </a:solidFill>
                <a:effectLst/>
                <a:latin typeface="Arial" panose="020B0604020202020204" pitchFamily="34" charset="0"/>
                <a:cs typeface="Arial" panose="020B0604020202020204" pitchFamily="34" charset="0"/>
              </a:rPr>
              <a:t>House Ways and Means Committee Held a Hearing on “America's Mental Health Crisis”, February 2, 2022</a:t>
            </a:r>
            <a:br>
              <a:rPr lang="en-US" sz="4400" dirty="0">
                <a:solidFill>
                  <a:srgbClr val="000000"/>
                </a:solidFill>
                <a:latin typeface="Arial" panose="020B060402020202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E29E7F5E-B5A4-4D95-8D02-55100B244756}"/>
              </a:ext>
            </a:extLst>
          </p:cNvPr>
          <p:cNvSpPr>
            <a:spLocks noGrp="1"/>
          </p:cNvSpPr>
          <p:nvPr>
            <p:ph idx="1"/>
          </p:nvPr>
        </p:nvSpPr>
        <p:spPr/>
        <p:txBody>
          <a:bodyPr>
            <a:normAutofit lnSpcReduction="10000"/>
          </a:bodyPr>
          <a:lstStyle/>
          <a:p>
            <a:r>
              <a:rPr lang="en-US" sz="2000" dirty="0"/>
              <a:t>Medicare Does Not Cover the American Society of Addiction Medicine Continuum of Evidence-Based Substance Use Disorder Treatment.</a:t>
            </a:r>
          </a:p>
          <a:p>
            <a:r>
              <a:rPr lang="en-US" sz="2000" dirty="0"/>
              <a:t>A Vast Portion of the Substance Use Disorder Provider Workforce is Not Authorized to Deliver Services under Medicare.</a:t>
            </a:r>
          </a:p>
          <a:p>
            <a:r>
              <a:rPr lang="en-US" sz="2000" dirty="0"/>
              <a:t>Community-Based Settings of Substance Use Disorder Treatment Are Not Covered Under Medicare.</a:t>
            </a:r>
          </a:p>
          <a:p>
            <a:r>
              <a:rPr lang="en-US" sz="2000" dirty="0"/>
              <a:t>Medicare’s Lack of Parity Creates Discriminatory Barriers to Care Based on Inequitable Reimbursement Rate Setting and Medicare Advantage Utilization Management and Network Adequacy Practices. </a:t>
            </a:r>
          </a:p>
          <a:p>
            <a:r>
              <a:rPr lang="en-US" sz="2000" dirty="0"/>
              <a:t>Adoption of Strong Quantitative Metrics and Enforcement Standards Will Improve Access to Affordable Mental Health and Substance Use Disorder Care in Qualified Health Plans and Employer Sponsored Plans.</a:t>
            </a:r>
          </a:p>
          <a:p>
            <a:r>
              <a:rPr lang="en-US" sz="2000" dirty="0"/>
              <a:t>Protect Consumers from Unaffordable Out-of-Pocket Cost When Networks Fail to Offer Adequate Networks of Mental Health and Substance Use Disorder Providers. </a:t>
            </a:r>
          </a:p>
          <a:p>
            <a:endParaRPr lang="en-US" sz="2000" dirty="0"/>
          </a:p>
        </p:txBody>
      </p:sp>
    </p:spTree>
    <p:extLst>
      <p:ext uri="{BB962C8B-B14F-4D97-AF65-F5344CB8AC3E}">
        <p14:creationId xmlns:p14="http://schemas.microsoft.com/office/powerpoint/2010/main" val="253423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EB3F0-36D0-4A31-89D0-D5AAE4CDE13E}"/>
              </a:ext>
            </a:extLst>
          </p:cNvPr>
          <p:cNvSpPr>
            <a:spLocks noGrp="1"/>
          </p:cNvSpPr>
          <p:nvPr>
            <p:ph type="title"/>
          </p:nvPr>
        </p:nvSpPr>
        <p:spPr/>
        <p:txBody>
          <a:bodyPr>
            <a:normAutofit/>
          </a:bodyPr>
          <a:lstStyle/>
          <a:p>
            <a:r>
              <a:rPr lang="en-US" sz="3600" b="1" dirty="0"/>
              <a:t>House-Passed Mental Health Bills in 2021 Awaiting Senate Action (HELP Committee)</a:t>
            </a:r>
          </a:p>
        </p:txBody>
      </p:sp>
      <p:sp>
        <p:nvSpPr>
          <p:cNvPr id="3" name="Content Placeholder 2">
            <a:extLst>
              <a:ext uri="{FF2B5EF4-FFF2-40B4-BE49-F238E27FC236}">
                <a16:creationId xmlns:a16="http://schemas.microsoft.com/office/drawing/2014/main" id="{95408A71-98F6-4E91-8A46-50E0ED64AAA3}"/>
              </a:ext>
            </a:extLst>
          </p:cNvPr>
          <p:cNvSpPr>
            <a:spLocks noGrp="1"/>
          </p:cNvSpPr>
          <p:nvPr>
            <p:ph idx="1"/>
          </p:nvPr>
        </p:nvSpPr>
        <p:spPr/>
        <p:txBody>
          <a:bodyPr>
            <a:normAutofit fontScale="85000" lnSpcReduction="20000"/>
          </a:bodyPr>
          <a:lstStyle/>
          <a:p>
            <a:pPr marL="16154" marR="191681" indent="-213500" rtl="0">
              <a:spcBef>
                <a:spcPts val="1410"/>
              </a:spcBef>
              <a:spcAft>
                <a:spcPts val="0"/>
              </a:spcAft>
            </a:pPr>
            <a:r>
              <a:rPr lang="en-US" sz="1800" b="1" i="0" u="none" strike="noStrike" dirty="0">
                <a:solidFill>
                  <a:srgbClr val="000000"/>
                </a:solidFill>
                <a:effectLst/>
                <a:latin typeface="Times New Roman" panose="02020603050405020304" pitchFamily="18" charset="0"/>
              </a:rPr>
              <a:t>Pursuing Equity in Mental Health Act (S. 1795/H.R. 1475) </a:t>
            </a:r>
            <a:r>
              <a:rPr lang="en-US" sz="1800" b="0" i="0" u="none" strike="noStrike" dirty="0">
                <a:solidFill>
                  <a:srgbClr val="000000"/>
                </a:solidFill>
                <a:effectLst/>
                <a:latin typeface="Times New Roman" panose="02020603050405020304" pitchFamily="18" charset="0"/>
              </a:rPr>
              <a:t>– Introduced by Sens.  Menendez (D-NJ), Cortez Masto (D-NV), and Booker (D-NJ) and Reps. Watson Coleman  (D-NJ) and </a:t>
            </a:r>
            <a:r>
              <a:rPr lang="en-US" sz="1800" b="0" i="0" u="none" strike="noStrike" dirty="0" err="1">
                <a:solidFill>
                  <a:srgbClr val="000000"/>
                </a:solidFill>
                <a:effectLst/>
                <a:latin typeface="Times New Roman" panose="02020603050405020304" pitchFamily="18" charset="0"/>
              </a:rPr>
              <a:t>Katko</a:t>
            </a:r>
            <a:r>
              <a:rPr lang="en-US" sz="1800" b="0" i="0" u="none" strike="noStrike" dirty="0">
                <a:solidFill>
                  <a:srgbClr val="000000"/>
                </a:solidFill>
                <a:effectLst/>
                <a:latin typeface="Times New Roman" panose="02020603050405020304" pitchFamily="18" charset="0"/>
              </a:rPr>
              <a:t> (R-NY) </a:t>
            </a:r>
            <a:endParaRPr lang="en-US" b="0" dirty="0">
              <a:effectLst/>
            </a:endParaRPr>
          </a:p>
          <a:p>
            <a:pPr marL="3810" marR="48120" indent="-228600" algn="just" rtl="0">
              <a:spcBef>
                <a:spcPts val="1410"/>
              </a:spcBef>
              <a:spcAft>
                <a:spcPts val="0"/>
              </a:spcAft>
            </a:pPr>
            <a:r>
              <a:rPr lang="en-US" sz="1800" b="1" i="0" u="none" strike="noStrike" dirty="0">
                <a:solidFill>
                  <a:srgbClr val="000000"/>
                </a:solidFill>
                <a:effectLst/>
                <a:latin typeface="Times New Roman" panose="02020603050405020304" pitchFamily="18" charset="0"/>
              </a:rPr>
              <a:t>STANDUP Act (S. 1543/H.R. 586) </a:t>
            </a:r>
            <a:r>
              <a:rPr lang="en-US" sz="1800" b="0" i="0" u="none" strike="noStrike" dirty="0">
                <a:solidFill>
                  <a:srgbClr val="000000"/>
                </a:solidFill>
                <a:effectLst/>
                <a:latin typeface="Times New Roman" panose="02020603050405020304" pitchFamily="18" charset="0"/>
              </a:rPr>
              <a:t>– Introduced by Sens. Hassan (D-NH) and Ernst (R-IA)  and Reps. Peters (D-CA) and Bilirakis (R-FL) -- S. 1543 passed the Senate on December 14,  2021 </a:t>
            </a:r>
            <a:endParaRPr lang="en-US" b="0" dirty="0">
              <a:effectLst/>
            </a:endParaRPr>
          </a:p>
          <a:p>
            <a:pPr marL="5791" marR="151143" indent="-229349" rtl="0">
              <a:spcBef>
                <a:spcPts val="1410"/>
              </a:spcBef>
              <a:spcAft>
                <a:spcPts val="0"/>
              </a:spcAft>
            </a:pPr>
            <a:r>
              <a:rPr lang="en-US" sz="1800" b="1" i="0" u="none" strike="noStrike" dirty="0">
                <a:solidFill>
                  <a:srgbClr val="000000"/>
                </a:solidFill>
                <a:effectLst/>
                <a:latin typeface="Times New Roman" panose="02020603050405020304" pitchFamily="18" charset="0"/>
              </a:rPr>
              <a:t>Mental Health Services for Students Act (S. 1841/H.R. 721) </a:t>
            </a:r>
            <a:r>
              <a:rPr lang="en-US" sz="1800" b="0" i="0" u="none" strike="noStrike" dirty="0">
                <a:solidFill>
                  <a:srgbClr val="000000"/>
                </a:solidFill>
                <a:effectLst/>
                <a:latin typeface="Times New Roman" panose="02020603050405020304" pitchFamily="18" charset="0"/>
              </a:rPr>
              <a:t>– Introduced by Sen. Smith  (D-MN) and Reps. Napolitano (D-CA) and </a:t>
            </a:r>
            <a:r>
              <a:rPr lang="en-US" sz="1800" b="0" i="0" u="none" strike="noStrike" dirty="0" err="1">
                <a:solidFill>
                  <a:srgbClr val="000000"/>
                </a:solidFill>
                <a:effectLst/>
                <a:latin typeface="Times New Roman" panose="02020603050405020304" pitchFamily="18" charset="0"/>
              </a:rPr>
              <a:t>Katko</a:t>
            </a:r>
            <a:r>
              <a:rPr lang="en-US" sz="1800" b="0" i="0" u="none" strike="noStrike" dirty="0">
                <a:solidFill>
                  <a:srgbClr val="000000"/>
                </a:solidFill>
                <a:effectLst/>
                <a:latin typeface="Times New Roman" panose="02020603050405020304" pitchFamily="18" charset="0"/>
              </a:rPr>
              <a:t> (R-NY) </a:t>
            </a:r>
            <a:endParaRPr lang="en-US" b="0" dirty="0">
              <a:effectLst/>
            </a:endParaRPr>
          </a:p>
          <a:p>
            <a:pPr marL="1054" marR="383985" indent="-229362" algn="just" rtl="0">
              <a:spcBef>
                <a:spcPts val="1408"/>
              </a:spcBef>
              <a:spcAft>
                <a:spcPts val="0"/>
              </a:spcAft>
            </a:pPr>
            <a:r>
              <a:rPr lang="en-US" sz="1800" b="1" i="0" u="none" strike="noStrike" dirty="0">
                <a:solidFill>
                  <a:srgbClr val="000000"/>
                </a:solidFill>
                <a:effectLst/>
                <a:latin typeface="Times New Roman" panose="02020603050405020304" pitchFamily="18" charset="0"/>
              </a:rPr>
              <a:t>Effective Suicide Screening and Assessment in the Emergency Department Act (S.  467/H.R. 1324) </a:t>
            </a:r>
            <a:r>
              <a:rPr lang="en-US" sz="1800" b="0" i="0" u="none" strike="noStrike" dirty="0">
                <a:solidFill>
                  <a:srgbClr val="000000"/>
                </a:solidFill>
                <a:effectLst/>
                <a:latin typeface="Times New Roman" panose="02020603050405020304" pitchFamily="18" charset="0"/>
              </a:rPr>
              <a:t>– Introduced by Sens. Murkowski (R-AK) and King (I-ME) and Reps.  Bilirakis (R-FL) and Soto (D-FL) </a:t>
            </a:r>
            <a:endParaRPr lang="en-US" b="0" dirty="0">
              <a:effectLst/>
            </a:endParaRPr>
          </a:p>
          <a:p>
            <a:pPr marL="4115" marR="174854" indent="-227978" algn="just" rtl="0">
              <a:spcBef>
                <a:spcPts val="1410"/>
              </a:spcBef>
              <a:spcAft>
                <a:spcPts val="0"/>
              </a:spcAft>
            </a:pPr>
            <a:r>
              <a:rPr lang="en-US" sz="1800" b="1" i="0" u="none" strike="noStrike" dirty="0">
                <a:solidFill>
                  <a:srgbClr val="000000"/>
                </a:solidFill>
                <a:effectLst/>
                <a:latin typeface="Times New Roman" panose="02020603050405020304" pitchFamily="18" charset="0"/>
              </a:rPr>
              <a:t>Improving Mental Health Access from the Emergency Department Act (S. 2157/H.R.  1205) </a:t>
            </a:r>
            <a:r>
              <a:rPr lang="en-US" sz="1800" b="0" i="0" u="none" strike="noStrike" dirty="0">
                <a:solidFill>
                  <a:srgbClr val="000000"/>
                </a:solidFill>
                <a:effectLst/>
                <a:latin typeface="Times New Roman" panose="02020603050405020304" pitchFamily="18" charset="0"/>
              </a:rPr>
              <a:t>– Introduced by Sens. Moore Capito (R-WV) and Hassan (D-NH) and Rep. Ruiz (D CA)  </a:t>
            </a:r>
            <a:endParaRPr lang="en-US" b="0" dirty="0">
              <a:effectLst/>
            </a:endParaRPr>
          </a:p>
          <a:p>
            <a:pPr marL="5944" marR="143142" indent="-227533" rtl="0">
              <a:spcBef>
                <a:spcPts val="1410"/>
              </a:spcBef>
              <a:spcAft>
                <a:spcPts val="0"/>
              </a:spcAft>
            </a:pPr>
            <a:r>
              <a:rPr lang="en-US" sz="1800" b="1" i="0" u="none" strike="noStrike" dirty="0">
                <a:solidFill>
                  <a:srgbClr val="000000"/>
                </a:solidFill>
                <a:effectLst/>
                <a:latin typeface="Times New Roman" panose="02020603050405020304" pitchFamily="18" charset="0"/>
              </a:rPr>
              <a:t>HERO Act (S. 2700/H.R. 1480</a:t>
            </a:r>
            <a:r>
              <a:rPr lang="en-US" sz="1800" b="0" i="0" u="none" strike="noStrike" dirty="0">
                <a:solidFill>
                  <a:srgbClr val="000000"/>
                </a:solidFill>
                <a:effectLst/>
                <a:latin typeface="Times New Roman" panose="02020603050405020304" pitchFamily="18" charset="0"/>
              </a:rPr>
              <a:t>) – Introduced by Sens. Rosen (D-NV) and Fischer (R-NE)  and Reps. </a:t>
            </a:r>
            <a:r>
              <a:rPr lang="en-US" sz="1800" b="0" i="0" u="none" strike="noStrike" dirty="0" err="1">
                <a:solidFill>
                  <a:srgbClr val="000000"/>
                </a:solidFill>
                <a:effectLst/>
                <a:latin typeface="Times New Roman" panose="02020603050405020304" pitchFamily="18" charset="0"/>
              </a:rPr>
              <a:t>Bera</a:t>
            </a:r>
            <a:r>
              <a:rPr lang="en-US" sz="1800" b="0" i="0" u="none" strike="noStrike" dirty="0">
                <a:solidFill>
                  <a:srgbClr val="000000"/>
                </a:solidFill>
                <a:effectLst/>
                <a:latin typeface="Times New Roman" panose="02020603050405020304" pitchFamily="18" charset="0"/>
              </a:rPr>
              <a:t> (D-CA) and Fitzpatrick (R-PA) </a:t>
            </a:r>
            <a:endParaRPr lang="en-US" b="0" dirty="0">
              <a:effectLst/>
            </a:endParaRPr>
          </a:p>
          <a:p>
            <a:pPr marL="2286" marR="144285" indent="-228143" rtl="0">
              <a:spcBef>
                <a:spcPts val="1412"/>
              </a:spcBef>
              <a:spcAft>
                <a:spcPts val="0"/>
              </a:spcAft>
            </a:pPr>
            <a:r>
              <a:rPr lang="en-US" sz="1800" b="1" i="0" u="none" strike="noStrike" dirty="0">
                <a:solidFill>
                  <a:srgbClr val="000000"/>
                </a:solidFill>
                <a:effectLst/>
                <a:latin typeface="Times New Roman" panose="02020603050405020304" pitchFamily="18" charset="0"/>
              </a:rPr>
              <a:t>Suicide Prevention Lifeline Improvement Act (S. 2425/H.R. 2981</a:t>
            </a:r>
            <a:r>
              <a:rPr lang="en-US" sz="1800" b="0" i="0" u="none" strike="noStrike" dirty="0">
                <a:solidFill>
                  <a:srgbClr val="000000"/>
                </a:solidFill>
                <a:effectLst/>
                <a:latin typeface="Times New Roman" panose="02020603050405020304" pitchFamily="18" charset="0"/>
              </a:rPr>
              <a:t>) – Introduced by Sen.  Reed (D-RI) and Reps. </a:t>
            </a:r>
            <a:r>
              <a:rPr lang="en-US" sz="1800" b="0" i="0" u="none" strike="noStrike" dirty="0" err="1">
                <a:solidFill>
                  <a:srgbClr val="000000"/>
                </a:solidFill>
                <a:effectLst/>
                <a:latin typeface="Times New Roman" panose="02020603050405020304" pitchFamily="18" charset="0"/>
              </a:rPr>
              <a:t>Katko</a:t>
            </a:r>
            <a:r>
              <a:rPr lang="en-US" sz="1800" b="0" i="0" u="none" strike="noStrike" dirty="0">
                <a:solidFill>
                  <a:srgbClr val="000000"/>
                </a:solidFill>
                <a:effectLst/>
                <a:latin typeface="Times New Roman" panose="02020603050405020304" pitchFamily="18" charset="0"/>
              </a:rPr>
              <a:t> (R-NY), Beyer (D-VA), and Napolitano (D-CA) -- S. 2425  was placed on the Senate Calendar on September 21, 2021 </a:t>
            </a:r>
            <a:endParaRPr lang="en-US" b="0" dirty="0">
              <a:effectLst/>
            </a:endParaRPr>
          </a:p>
          <a:p>
            <a:pPr marL="7760" marR="181864" indent="-225247" rtl="0">
              <a:spcBef>
                <a:spcPts val="1410"/>
              </a:spcBef>
              <a:spcAft>
                <a:spcPts val="0"/>
              </a:spcAft>
            </a:pPr>
            <a:r>
              <a:rPr lang="en-US" sz="1800" b="1" i="0" u="none" strike="noStrike" dirty="0">
                <a:solidFill>
                  <a:srgbClr val="000000"/>
                </a:solidFill>
                <a:effectLst/>
                <a:latin typeface="Times New Roman" panose="02020603050405020304" pitchFamily="18" charset="0"/>
              </a:rPr>
              <a:t>Campaign to Prevent Suicide Act (H.R. 2862) </a:t>
            </a:r>
            <a:r>
              <a:rPr lang="en-US" sz="1800" b="0" i="0" u="none" strike="noStrike" dirty="0">
                <a:solidFill>
                  <a:srgbClr val="000000"/>
                </a:solidFill>
                <a:effectLst/>
                <a:latin typeface="Times New Roman" panose="02020603050405020304" pitchFamily="18" charset="0"/>
              </a:rPr>
              <a:t>– Introduced by Reps. Beyer (D-VA) and </a:t>
            </a:r>
            <a:r>
              <a:rPr lang="en-US" sz="1800" b="0" i="0" u="none" strike="noStrike" dirty="0" err="1">
                <a:solidFill>
                  <a:srgbClr val="000000"/>
                </a:solidFill>
                <a:effectLst/>
                <a:latin typeface="Times New Roman" panose="02020603050405020304" pitchFamily="18" charset="0"/>
              </a:rPr>
              <a:t>Kinzinger</a:t>
            </a:r>
            <a:r>
              <a:rPr lang="en-US" sz="1800" b="0" i="0" u="none" strike="noStrike" dirty="0">
                <a:solidFill>
                  <a:srgbClr val="000000"/>
                </a:solidFill>
                <a:effectLst/>
                <a:latin typeface="Times New Roman" panose="02020603050405020304" pitchFamily="18" charset="0"/>
              </a:rPr>
              <a:t> (R-IL) </a:t>
            </a:r>
            <a:endParaRPr lang="en-US" b="0" dirty="0">
              <a:effectLst/>
            </a:endParaRPr>
          </a:p>
          <a:p>
            <a:r>
              <a:rPr lang="en-US" sz="1800" b="1" i="0" u="none" strike="noStrike" dirty="0">
                <a:solidFill>
                  <a:srgbClr val="000000"/>
                </a:solidFill>
                <a:effectLst/>
                <a:latin typeface="Times New Roman" panose="02020603050405020304" pitchFamily="18" charset="0"/>
              </a:rPr>
              <a:t>Suicide Prevention Act (H.R. 2955) </a:t>
            </a:r>
            <a:r>
              <a:rPr lang="en-US" sz="1800" b="0" i="0" u="none" strike="noStrike" dirty="0">
                <a:solidFill>
                  <a:srgbClr val="000000"/>
                </a:solidFill>
                <a:effectLst/>
                <a:latin typeface="Times New Roman" panose="02020603050405020304" pitchFamily="18" charset="0"/>
              </a:rPr>
              <a:t>– Introduced by Reps. Stewart (R-UT) and Matsui (D CA) </a:t>
            </a:r>
            <a:endParaRPr lang="en-US" dirty="0"/>
          </a:p>
        </p:txBody>
      </p:sp>
    </p:spTree>
    <p:extLst>
      <p:ext uri="{BB962C8B-B14F-4D97-AF65-F5344CB8AC3E}">
        <p14:creationId xmlns:p14="http://schemas.microsoft.com/office/powerpoint/2010/main" val="1547946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36ED2-B84B-4AB3-A7EC-C5E7CA2792C1}"/>
              </a:ext>
            </a:extLst>
          </p:cNvPr>
          <p:cNvSpPr>
            <a:spLocks noGrp="1"/>
          </p:cNvSpPr>
          <p:nvPr>
            <p:ph type="title"/>
          </p:nvPr>
        </p:nvSpPr>
        <p:spPr/>
        <p:txBody>
          <a:bodyPr/>
          <a:lstStyle/>
          <a:p>
            <a:r>
              <a:rPr lang="en-US" b="1" dirty="0"/>
              <a:t>Mental Health Funding in Federal Budget</a:t>
            </a:r>
          </a:p>
        </p:txBody>
      </p:sp>
      <p:sp>
        <p:nvSpPr>
          <p:cNvPr id="3" name="Content Placeholder 2">
            <a:extLst>
              <a:ext uri="{FF2B5EF4-FFF2-40B4-BE49-F238E27FC236}">
                <a16:creationId xmlns:a16="http://schemas.microsoft.com/office/drawing/2014/main" id="{F1A8EEEB-CACF-4B66-B623-976B463D3C46}"/>
              </a:ext>
            </a:extLst>
          </p:cNvPr>
          <p:cNvSpPr>
            <a:spLocks noGrp="1"/>
          </p:cNvSpPr>
          <p:nvPr>
            <p:ph idx="1"/>
          </p:nvPr>
        </p:nvSpPr>
        <p:spPr/>
        <p:txBody>
          <a:bodyPr/>
          <a:lstStyle/>
          <a:p>
            <a:r>
              <a:rPr lang="en-US" sz="1800" b="0" i="0" u="none" strike="noStrike" dirty="0">
                <a:solidFill>
                  <a:srgbClr val="000000"/>
                </a:solidFill>
                <a:effectLst/>
                <a:latin typeface="Calibri" panose="020F0502020204030204" pitchFamily="34" charset="0"/>
              </a:rPr>
              <a:t>Late last year, the House and Senate Labor-HHS Subcommittees proposed and approved significant funding levels for mental health, substance use treatment, suicide prevention and recovery services. </a:t>
            </a:r>
          </a:p>
          <a:p>
            <a:endParaRPr lang="en-US" sz="1800" dirty="0">
              <a:solidFill>
                <a:srgbClr val="000000"/>
              </a:solidFill>
              <a:latin typeface="Calibri" panose="020F0502020204030204" pitchFamily="34" charset="0"/>
            </a:endParaRPr>
          </a:p>
          <a:p>
            <a:r>
              <a:rPr lang="en-US" sz="1800" b="0" i="0" u="none" strike="noStrike" dirty="0">
                <a:solidFill>
                  <a:srgbClr val="000000"/>
                </a:solidFill>
                <a:effectLst/>
                <a:latin typeface="Calibri" panose="020F0502020204030204" pitchFamily="34" charset="0"/>
              </a:rPr>
              <a:t>Congress needs to codify those funding levels into the final FY2022 annual appropriations package (final Budget), providing the needed and long-term investments to transform how our country responds to people in need. </a:t>
            </a:r>
          </a:p>
          <a:p>
            <a:endParaRPr lang="en-US" sz="1800" dirty="0">
              <a:solidFill>
                <a:srgbClr val="000000"/>
              </a:solidFill>
              <a:latin typeface="Calibri" panose="020F0502020204030204" pitchFamily="34" charset="0"/>
            </a:endParaRPr>
          </a:p>
          <a:p>
            <a:r>
              <a:rPr lang="en-US" sz="1800" b="0" i="0" u="none" strike="noStrike" dirty="0">
                <a:solidFill>
                  <a:srgbClr val="000000"/>
                </a:solidFill>
                <a:effectLst/>
                <a:latin typeface="Calibri" panose="020F0502020204030204" pitchFamily="34" charset="0"/>
              </a:rPr>
              <a:t>A continuing resolution of any length threatens our ability to meet the growing demand for lifesaving mental health and substance use prevention, treatment and recovery services. </a:t>
            </a:r>
          </a:p>
          <a:p>
            <a:endParaRPr lang="en-US" sz="1800" dirty="0">
              <a:solidFill>
                <a:srgbClr val="000000"/>
              </a:solidFill>
              <a:latin typeface="Calibri" panose="020F0502020204030204" pitchFamily="34" charset="0"/>
            </a:endParaRPr>
          </a:p>
          <a:p>
            <a:r>
              <a:rPr lang="en-US" sz="1800" dirty="0">
                <a:solidFill>
                  <a:srgbClr val="000000"/>
                </a:solidFill>
                <a:latin typeface="Calibri" panose="020F0502020204030204" pitchFamily="34" charset="0"/>
              </a:rPr>
              <a:t>Need to </a:t>
            </a:r>
            <a:r>
              <a:rPr lang="en-US" sz="1800" b="0" i="0" u="none" strike="noStrike" dirty="0">
                <a:solidFill>
                  <a:srgbClr val="000000"/>
                </a:solidFill>
                <a:effectLst/>
                <a:latin typeface="Calibri" panose="020F0502020204030204" pitchFamily="34" charset="0"/>
              </a:rPr>
              <a:t>prioritize funding for critical mental health and substance use prevention, treatment, and recovery programs through a final 2021-22 Final Federal Budget.</a:t>
            </a:r>
            <a:endParaRPr lang="en-US" dirty="0"/>
          </a:p>
        </p:txBody>
      </p:sp>
    </p:spTree>
    <p:extLst>
      <p:ext uri="{BB962C8B-B14F-4D97-AF65-F5344CB8AC3E}">
        <p14:creationId xmlns:p14="http://schemas.microsoft.com/office/powerpoint/2010/main" val="753428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31F9B-0352-4370-AA2D-B0338200A1FE}"/>
              </a:ext>
            </a:extLst>
          </p:cNvPr>
          <p:cNvSpPr>
            <a:spLocks noGrp="1"/>
          </p:cNvSpPr>
          <p:nvPr>
            <p:ph type="title"/>
          </p:nvPr>
        </p:nvSpPr>
        <p:spPr/>
        <p:txBody>
          <a:bodyPr>
            <a:normAutofit fontScale="90000"/>
          </a:bodyPr>
          <a:lstStyle/>
          <a:p>
            <a:pPr marL="0" marR="0">
              <a:lnSpc>
                <a:spcPct val="115000"/>
              </a:lnSpc>
              <a:spcBef>
                <a:spcPts val="0"/>
              </a:spcBef>
              <a:spcAft>
                <a:spcPts val="0"/>
              </a:spcAft>
            </a:pPr>
            <a:br>
              <a:rPr lang="en-US" sz="1800" b="1" kern="0" dirty="0">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br>
            <a:br>
              <a:rPr lang="en-US" sz="1800" b="1" kern="0" dirty="0">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br>
            <a:br>
              <a:rPr lang="en-US" sz="1800" b="1" kern="0" dirty="0">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br>
            <a:r>
              <a:rPr lang="en-US" sz="3100" b="1" kern="0" dirty="0">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The 2022 National Defense Authorization Act (NDAA) and </a:t>
            </a:r>
            <a:br>
              <a:rPr lang="en-US" sz="3100" b="1" kern="0" dirty="0">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br>
            <a:r>
              <a:rPr lang="en-US" sz="3100" b="1" kern="0" dirty="0">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Mental Health Programs</a:t>
            </a:r>
            <a:br>
              <a:rPr lang="en-US" sz="1800" b="1" kern="0" dirty="0">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41CB2EBA-4B13-43FE-A8AE-2605C2E0AED4}"/>
              </a:ext>
            </a:extLst>
          </p:cNvPr>
          <p:cNvSpPr>
            <a:spLocks noGrp="1"/>
          </p:cNvSpPr>
          <p:nvPr>
            <p:ph idx="1"/>
          </p:nvPr>
        </p:nvSpPr>
        <p:spPr/>
        <p:txBody>
          <a:bodyPr>
            <a:normAutofit fontScale="92500" lnSpcReduction="20000"/>
          </a:bodyPr>
          <a:lstStyle/>
          <a:p>
            <a:pPr marL="0" marR="0" indent="0">
              <a:lnSpc>
                <a:spcPct val="115000"/>
              </a:lnSpc>
              <a:spcBef>
                <a:spcPts val="0"/>
              </a:spcBef>
              <a:spcAft>
                <a:spcPts val="100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Congress authorizes annually, through the National Defense Authorization Act (NDAA), mental health programs and services within the Department of Defense that support service members, military retirees, and their families.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600" b="1" dirty="0">
                <a:effectLst/>
                <a:latin typeface="Arial" panose="020B0604020202020204" pitchFamily="34" charset="0"/>
                <a:ea typeface="Calibri" panose="020F0502020204030204" pitchFamily="34" charset="0"/>
                <a:cs typeface="Times New Roman" panose="02020603050405020304" pitchFamily="18" charset="0"/>
              </a:rPr>
              <a:t>Eating Disorders </a:t>
            </a:r>
            <a:r>
              <a:rPr lang="en-US" sz="1600" dirty="0">
                <a:effectLst/>
                <a:latin typeface="Arial" panose="020B0604020202020204" pitchFamily="34" charset="0"/>
                <a:ea typeface="Calibri" panose="020F0502020204030204" pitchFamily="34" charset="0"/>
                <a:cs typeface="Times New Roman" panose="02020603050405020304" pitchFamily="18" charset="0"/>
              </a:rPr>
              <a:t>– Act will require DOD to periodically screen for, and treat, eating disorders among service members. </a:t>
            </a:r>
            <a:r>
              <a:rPr lang="en-US" sz="1600" dirty="0">
                <a:latin typeface="Arial" panose="020B0604020202020204" pitchFamily="34" charset="0"/>
                <a:ea typeface="Calibri" panose="020F0502020204030204" pitchFamily="34" charset="0"/>
                <a:cs typeface="Times New Roman" panose="02020603050405020304" pitchFamily="18" charset="0"/>
              </a:rPr>
              <a:t>P</a:t>
            </a:r>
            <a:r>
              <a:rPr lang="en-US" sz="1600" dirty="0">
                <a:effectLst/>
                <a:latin typeface="Arial" panose="020B0604020202020204" pitchFamily="34" charset="0"/>
                <a:ea typeface="Calibri" panose="020F0502020204030204" pitchFamily="34" charset="0"/>
                <a:cs typeface="Times New Roman" panose="02020603050405020304" pitchFamily="18" charset="0"/>
              </a:rPr>
              <a:t>rovision would also require the TRICARE program to cover certain outpatient &amp; inpatient treatment services (e.g., residential services/partial hospitalization programs) for eating disorders among service members &amp; their dependents. </a:t>
            </a:r>
          </a:p>
          <a:p>
            <a:pPr marL="0" indent="0">
              <a:buNone/>
            </a:pPr>
            <a:endParaRPr lang="en-US" sz="1600" dirty="0">
              <a:effectLst/>
              <a:latin typeface="Arial" panose="020B0604020202020204" pitchFamily="34" charset="0"/>
              <a:ea typeface="Calibri" panose="020F0502020204030204" pitchFamily="34" charset="0"/>
              <a:cs typeface="Times New Roman" panose="02020603050405020304" pitchFamily="18" charset="0"/>
            </a:endParaRPr>
          </a:p>
          <a:p>
            <a:r>
              <a:rPr lang="en-US" sz="1600" b="1" dirty="0">
                <a:effectLst/>
                <a:latin typeface="Arial" panose="020B0604020202020204" pitchFamily="34" charset="0"/>
                <a:ea typeface="Calibri" panose="020F0502020204030204" pitchFamily="34" charset="0"/>
                <a:cs typeface="Times New Roman" panose="02020603050405020304" pitchFamily="18" charset="0"/>
              </a:rPr>
              <a:t>Mental Health Evaluations </a:t>
            </a:r>
            <a:r>
              <a:rPr lang="en-US" sz="1600" dirty="0">
                <a:effectLst/>
                <a:latin typeface="Arial" panose="020B0604020202020204" pitchFamily="34" charset="0"/>
                <a:ea typeface="Calibri" panose="020F0502020204030204" pitchFamily="34" charset="0"/>
                <a:cs typeface="Times New Roman" panose="02020603050405020304" pitchFamily="18" charset="0"/>
              </a:rPr>
              <a:t>– Act will require DOD to establish a new process that triggers a command-directed mental health evaluation. The new process would allow a service member to disclose a certain phrase that then initiates an automatic, confidential referral for a mental health evaluation. </a:t>
            </a:r>
          </a:p>
          <a:p>
            <a:pPr marL="0" indent="0">
              <a:buNone/>
            </a:pPr>
            <a:endParaRPr lang="en-US" sz="1600" dirty="0">
              <a:effectLst/>
              <a:latin typeface="Arial" panose="020B0604020202020204" pitchFamily="34" charset="0"/>
              <a:ea typeface="Calibri" panose="020F0502020204030204" pitchFamily="34" charset="0"/>
              <a:cs typeface="Times New Roman" panose="02020603050405020304" pitchFamily="18" charset="0"/>
            </a:endParaRPr>
          </a:p>
          <a:p>
            <a:r>
              <a:rPr lang="en-US" sz="1600" b="1" dirty="0">
                <a:effectLst/>
                <a:latin typeface="Arial" panose="020B0604020202020204" pitchFamily="34" charset="0"/>
                <a:ea typeface="Calibri" panose="020F0502020204030204" pitchFamily="34" charset="0"/>
              </a:rPr>
              <a:t>Scheduling Appointments </a:t>
            </a:r>
            <a:r>
              <a:rPr lang="en-US" sz="1600" dirty="0">
                <a:effectLst/>
                <a:latin typeface="Arial" panose="020B0604020202020204" pitchFamily="34" charset="0"/>
                <a:ea typeface="Calibri" panose="020F0502020204030204" pitchFamily="34" charset="0"/>
              </a:rPr>
              <a:t>–Will require DOD to conduct a one-year pilot program that provides “direct assistance” to beneficiaries scheduling mental health appointments at certain military treatment facilities. </a:t>
            </a:r>
          </a:p>
          <a:p>
            <a:pPr marL="0" indent="0">
              <a:buNone/>
            </a:pPr>
            <a:endParaRPr lang="en-US" sz="1600" dirty="0">
              <a:effectLst/>
              <a:latin typeface="Arial" panose="020B0604020202020204" pitchFamily="34" charset="0"/>
              <a:ea typeface="Calibri" panose="020F0502020204030204" pitchFamily="34" charset="0"/>
            </a:endParaRPr>
          </a:p>
          <a:p>
            <a:r>
              <a:rPr lang="en-US" sz="1600" b="1" dirty="0">
                <a:effectLst/>
                <a:latin typeface="Arial" panose="020B0604020202020204" pitchFamily="34" charset="0"/>
                <a:ea typeface="Calibri" panose="020F0502020204030204" pitchFamily="34" charset="0"/>
                <a:cs typeface="Times New Roman" panose="02020603050405020304" pitchFamily="18" charset="0"/>
              </a:rPr>
              <a:t>Suicide Prevention </a:t>
            </a:r>
            <a:r>
              <a:rPr lang="en-US" sz="1600" dirty="0">
                <a:effectLst/>
                <a:latin typeface="Arial" panose="020B0604020202020204" pitchFamily="34" charset="0"/>
                <a:ea typeface="Calibri" panose="020F0502020204030204" pitchFamily="34" charset="0"/>
                <a:cs typeface="Times New Roman" panose="02020603050405020304" pitchFamily="18" charset="0"/>
              </a:rPr>
              <a:t>– Will require the Secretary of Defense to establish an independent committee to conduct a review of DOD’s suicide prevention and response programs, factors that contribute to military suicides, and provide an initial and final report to Congress on their findings.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4867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C2D08-10A4-404E-BFF6-DF02B9DB562D}"/>
              </a:ext>
            </a:extLst>
          </p:cNvPr>
          <p:cNvSpPr>
            <a:spLocks noGrp="1"/>
          </p:cNvSpPr>
          <p:nvPr>
            <p:ph type="title"/>
          </p:nvPr>
        </p:nvSpPr>
        <p:spPr/>
        <p:txBody>
          <a:bodyPr>
            <a:normAutofit fontScale="90000"/>
          </a:bodyPr>
          <a:lstStyle/>
          <a:p>
            <a:br>
              <a:rPr lang="en-US" sz="3100" b="0" i="0" dirty="0">
                <a:solidFill>
                  <a:srgbClr val="000000"/>
                </a:solidFill>
                <a:effectLst/>
                <a:latin typeface="Helvetica" panose="020B0604020202020204" pitchFamily="34" charset="0"/>
              </a:rPr>
            </a:br>
            <a:r>
              <a:rPr lang="en-US" sz="3100" b="0" i="0" dirty="0">
                <a:solidFill>
                  <a:srgbClr val="000000"/>
                </a:solidFill>
                <a:effectLst/>
                <a:latin typeface="Helvetica" panose="020B0604020202020204" pitchFamily="34" charset="0"/>
              </a:rPr>
              <a:t>U.S. Dept’s of Labor, HHS, &amp; Treasury Issue 2022 Mental Health Parity &amp; Addiction Equity Act Report to Congress</a:t>
            </a:r>
            <a:br>
              <a:rPr lang="en-US" b="0" i="0" dirty="0">
                <a:solidFill>
                  <a:srgbClr val="000000"/>
                </a:solidFill>
                <a:effectLst/>
                <a:latin typeface="Helvetica" panose="020B0604020202020204" pitchFamily="34" charset="0"/>
              </a:rPr>
            </a:br>
            <a:endParaRPr lang="en-US" dirty="0"/>
          </a:p>
        </p:txBody>
      </p:sp>
      <p:sp>
        <p:nvSpPr>
          <p:cNvPr id="3" name="Content Placeholder 2">
            <a:extLst>
              <a:ext uri="{FF2B5EF4-FFF2-40B4-BE49-F238E27FC236}">
                <a16:creationId xmlns:a16="http://schemas.microsoft.com/office/drawing/2014/main" id="{2CA69773-D660-420A-A662-5FBDB33CF74B}"/>
              </a:ext>
            </a:extLst>
          </p:cNvPr>
          <p:cNvSpPr>
            <a:spLocks noGrp="1"/>
          </p:cNvSpPr>
          <p:nvPr>
            <p:ph idx="1"/>
          </p:nvPr>
        </p:nvSpPr>
        <p:spPr/>
        <p:txBody>
          <a:bodyPr>
            <a:normAutofit fontScale="62500" lnSpcReduction="20000"/>
          </a:bodyPr>
          <a:lstStyle/>
          <a:p>
            <a:pPr algn="l"/>
            <a:r>
              <a:rPr lang="en-US" b="1" i="1" dirty="0">
                <a:solidFill>
                  <a:srgbClr val="000000"/>
                </a:solidFill>
                <a:effectLst/>
                <a:latin typeface="Helvetica" panose="020B0604020202020204" pitchFamily="34" charset="0"/>
              </a:rPr>
              <a:t>Report shows failures to deliver parity in mental health, substance-use disorder benefits</a:t>
            </a:r>
            <a:endParaRPr lang="en-US" b="0" i="0" dirty="0">
              <a:solidFill>
                <a:srgbClr val="000000"/>
              </a:solidFill>
              <a:effectLst/>
              <a:latin typeface="Helvetica" panose="020B0604020202020204" pitchFamily="34" charset="0"/>
            </a:endParaRPr>
          </a:p>
          <a:p>
            <a:pPr algn="l"/>
            <a:r>
              <a:rPr lang="en-US" b="0" i="0" dirty="0">
                <a:solidFill>
                  <a:srgbClr val="000000"/>
                </a:solidFill>
                <a:effectLst/>
                <a:latin typeface="Helvetica" panose="020B0604020202020204" pitchFamily="34" charset="0"/>
              </a:rPr>
              <a:t>The report includes information that suggests health plans and health insurance issuers are failing to deliver parity for mental health and substance-use disorder benefits to those they cover. </a:t>
            </a:r>
          </a:p>
          <a:p>
            <a:pPr marL="0" indent="0" algn="l">
              <a:buNone/>
            </a:pPr>
            <a:endParaRPr lang="en-US" b="0" i="0" dirty="0">
              <a:solidFill>
                <a:srgbClr val="000000"/>
              </a:solidFill>
              <a:effectLst/>
              <a:latin typeface="Helvetica" panose="020B0604020202020204" pitchFamily="34" charset="0"/>
            </a:endParaRPr>
          </a:p>
          <a:p>
            <a:pPr algn="l"/>
            <a:r>
              <a:rPr lang="en-US" b="0" i="0" dirty="0">
                <a:solidFill>
                  <a:srgbClr val="000000"/>
                </a:solidFill>
                <a:effectLst/>
                <a:latin typeface="Helvetica" panose="020B0604020202020204" pitchFamily="34" charset="0"/>
              </a:rPr>
              <a:t>The report also highlights the departments' recent emphasis on greater MHPAEA enforcement in addition to guidance to correct those failures, and makes recommendations to strengthen MHPAEA's consumer protections and enhance the departments' enforce abilities.</a:t>
            </a:r>
          </a:p>
          <a:p>
            <a:pPr marL="0" indent="0" algn="l">
              <a:buNone/>
            </a:pPr>
            <a:endParaRPr lang="en-US" b="0" i="0" dirty="0">
              <a:solidFill>
                <a:srgbClr val="000000"/>
              </a:solidFill>
              <a:effectLst/>
              <a:latin typeface="Helvetica" panose="020B0604020202020204" pitchFamily="34" charset="0"/>
            </a:endParaRPr>
          </a:p>
          <a:p>
            <a:pPr algn="l"/>
            <a:r>
              <a:rPr lang="en-US" b="0" i="0" dirty="0">
                <a:solidFill>
                  <a:srgbClr val="000000"/>
                </a:solidFill>
                <a:effectLst/>
                <a:latin typeface="Helvetica" panose="020B0604020202020204" pitchFamily="34" charset="0"/>
              </a:rPr>
              <a:t>The report cites specific examples of health plans and health insurance issuers failing to ensure parity. For example, a health insurance issuer covered nutritional counseling for medical conditions like diabetes, but not for mental health conditions such as anorexia nervosa, bulimia nervosa and binge-eating disorder.</a:t>
            </a:r>
          </a:p>
          <a:p>
            <a:pPr marL="0" indent="0" algn="l">
              <a:buNone/>
            </a:pPr>
            <a:endParaRPr lang="en-US" b="0" i="0" dirty="0">
              <a:solidFill>
                <a:srgbClr val="000000"/>
              </a:solidFill>
              <a:effectLst/>
              <a:latin typeface="Helvetica" panose="020B0604020202020204" pitchFamily="34" charset="0"/>
            </a:endParaRPr>
          </a:p>
          <a:p>
            <a:pPr algn="l"/>
            <a:r>
              <a:rPr lang="en-US" b="0" i="0" dirty="0">
                <a:solidFill>
                  <a:srgbClr val="000000"/>
                </a:solidFill>
                <a:effectLst/>
                <a:latin typeface="Helvetica" panose="020B0604020202020204" pitchFamily="34" charset="0"/>
              </a:rPr>
              <a:t>"The report's findings clearly indicate that health plans and insurance companies are falling short of providing parity in mental health and substance-use disorder benefits, at a time when those benefits are needed like never before," said U.S. Secretary of Labor Marty Walsh. </a:t>
            </a:r>
            <a:endParaRPr lang="en-US" dirty="0"/>
          </a:p>
        </p:txBody>
      </p:sp>
    </p:spTree>
    <p:extLst>
      <p:ext uri="{BB962C8B-B14F-4D97-AF65-F5344CB8AC3E}">
        <p14:creationId xmlns:p14="http://schemas.microsoft.com/office/powerpoint/2010/main" val="693489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6F234-8867-479C-B513-29F28644E6EF}"/>
              </a:ext>
            </a:extLst>
          </p:cNvPr>
          <p:cNvSpPr>
            <a:spLocks noGrp="1"/>
          </p:cNvSpPr>
          <p:nvPr>
            <p:ph type="title"/>
          </p:nvPr>
        </p:nvSpPr>
        <p:spPr/>
        <p:txBody>
          <a:bodyPr/>
          <a:lstStyle/>
          <a:p>
            <a:r>
              <a:rPr lang="en-US" b="1" dirty="0"/>
              <a:t>Drug Overdose Deaths</a:t>
            </a:r>
          </a:p>
        </p:txBody>
      </p:sp>
      <p:sp>
        <p:nvSpPr>
          <p:cNvPr id="3" name="Content Placeholder 2">
            <a:extLst>
              <a:ext uri="{FF2B5EF4-FFF2-40B4-BE49-F238E27FC236}">
                <a16:creationId xmlns:a16="http://schemas.microsoft.com/office/drawing/2014/main" id="{E6328C68-36F2-43AE-B7CF-3B32273F1CE5}"/>
              </a:ext>
            </a:extLst>
          </p:cNvPr>
          <p:cNvSpPr>
            <a:spLocks noGrp="1"/>
          </p:cNvSpPr>
          <p:nvPr>
            <p:ph idx="1"/>
          </p:nvPr>
        </p:nvSpPr>
        <p:spPr/>
        <p:txBody>
          <a:bodyPr/>
          <a:lstStyle/>
          <a:p>
            <a:r>
              <a:rPr lang="en-US" sz="1800" spc="15"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An estimated 100,000 Americans died of drug overdoses last year, a never-before-seen milestone that health officials say is tied to the COVID-19 pandemic and a more dangerous drug supply.</a:t>
            </a:r>
          </a:p>
          <a:p>
            <a:endParaRPr lang="en-US" sz="1800" spc="15" dirty="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r>
              <a:rPr lang="en-US" sz="1800" spc="15"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Overdose deaths have been rising for more than two decades, accelerated in the past two years and, according to new data, jumped nearly 30% in the latest year. </a:t>
            </a:r>
          </a:p>
          <a:p>
            <a:pPr marL="0" indent="0">
              <a:buNone/>
            </a:pPr>
            <a:endParaRPr lang="en-US" sz="1800" spc="15"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r>
              <a:rPr lang="en-US" sz="1800" spc="15"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Experts believe the top drivers of overdose deaths are the growing prevalence of deadly fentanyl in the illicit drug supply and </a:t>
            </a:r>
            <a:r>
              <a:rPr lang="en-US" sz="1800" u="none" strike="noStrike" spc="15"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hlinkClick r:id="rId2"/>
              </a:rPr>
              <a:t>the COVID-19 pandemic</a:t>
            </a:r>
            <a:r>
              <a:rPr lang="en-US" sz="1800" spc="15"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which left many drug users socially isolated and unable to get treatment or other support. </a:t>
            </a:r>
          </a:p>
          <a:p>
            <a:pPr marL="0" indent="0">
              <a:buNone/>
            </a:pPr>
            <a:endParaRPr lang="en-US" sz="1800" spc="15"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r>
              <a:rPr lang="en-US" sz="1800" spc="15"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Read more here… </a:t>
            </a:r>
            <a:r>
              <a:rPr lang="en-US" sz="1800" u="sng" spc="15"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hlinkClick r:id="rId3"/>
              </a:rPr>
              <a:t>https://apnews.com/article/overdodse-deaths-fentanayl-health-f34b022d75a1eb9776e27903ab40670f</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915405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5667</TotalTime>
  <Words>2409</Words>
  <Application>Microsoft Office PowerPoint</Application>
  <PresentationFormat>Widescreen</PresentationFormat>
  <Paragraphs>125</Paragraphs>
  <Slides>16</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16</vt:i4>
      </vt:variant>
    </vt:vector>
  </HeadingPairs>
  <TitlesOfParts>
    <vt:vector size="28" baseType="lpstr">
      <vt:lpstr>Arial</vt:lpstr>
      <vt:lpstr>Calibri</vt:lpstr>
      <vt:lpstr>Calibri Light</vt:lpstr>
      <vt:lpstr>Cambria</vt:lpstr>
      <vt:lpstr>Futura BT W01 Bold</vt:lpstr>
      <vt:lpstr>Helvetica</vt:lpstr>
      <vt:lpstr>Helvetica Neue</vt:lpstr>
      <vt:lpstr>Playfair Display</vt:lpstr>
      <vt:lpstr>Symbol</vt:lpstr>
      <vt:lpstr>Times New Roman</vt:lpstr>
      <vt:lpstr>Wingdings</vt:lpstr>
      <vt:lpstr>Office Theme</vt:lpstr>
      <vt:lpstr>Congressional Legislative Update on Mental Health Policy </vt:lpstr>
      <vt:lpstr>Senate Finance Committee </vt:lpstr>
      <vt:lpstr>Senate Health, Education, Labor, and Pensions Committee (HELP) Committee</vt:lpstr>
      <vt:lpstr> House Ways and Means Committee Held a Hearing on “America's Mental Health Crisis”, February 2, 2022 </vt:lpstr>
      <vt:lpstr>House-Passed Mental Health Bills in 2021 Awaiting Senate Action (HELP Committee)</vt:lpstr>
      <vt:lpstr>Mental Health Funding in Federal Budget</vt:lpstr>
      <vt:lpstr>   The 2022 National Defense Authorization Act (NDAA) and  Mental Health Programs </vt:lpstr>
      <vt:lpstr> U.S. Dept’s of Labor, HHS, &amp; Treasury Issue 2022 Mental Health Parity &amp; Addiction Equity Act Report to Congress </vt:lpstr>
      <vt:lpstr>Drug Overdose Deaths</vt:lpstr>
      <vt:lpstr>HHS Overdose Prevention Strategy</vt:lpstr>
      <vt:lpstr> BEHAVIORAL HEALTH AND COVID-­19  “Higher-Risk Populations and Related Federal Relief Funding: Report to Congressional Committees”</vt:lpstr>
      <vt:lpstr>GAO Report, cont.</vt:lpstr>
      <vt:lpstr>Commonwealth Fund Study on Older Adult Mental Health</vt:lpstr>
      <vt:lpstr> Impact of Pandemic on Health Care Workers </vt:lpstr>
      <vt:lpstr> Dementia and Cataracts</vt:lpstr>
      <vt:lpstr>         Thank You and Questions  joel.miller44@yahoo.com 703-868-4407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Congressional Health Care and Mental Health Policy Update</dc:title>
  <dc:creator>Joel Miller</dc:creator>
  <cp:lastModifiedBy>Maria O'Donnell</cp:lastModifiedBy>
  <cp:revision>16</cp:revision>
  <cp:lastPrinted>2022-02-02T18:49:20Z</cp:lastPrinted>
  <dcterms:created xsi:type="dcterms:W3CDTF">2021-11-01T17:27:23Z</dcterms:created>
  <dcterms:modified xsi:type="dcterms:W3CDTF">2022-02-03T13:46:04Z</dcterms:modified>
</cp:coreProperties>
</file>